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02"/>
    <p:restoredTop sz="95748"/>
  </p:normalViewPr>
  <p:slideViewPr>
    <p:cSldViewPr snapToGrid="0" snapToObjects="1" showGuides="1">
      <p:cViewPr varScale="1">
        <p:scale>
          <a:sx n="78" d="100"/>
          <a:sy n="78" d="100"/>
        </p:scale>
        <p:origin x="100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rdilli Maria Cristina" userId="db10fc93-d38b-4cc0-84ff-bf7c1fd32de9" providerId="ADAL" clId="{3460084F-440B-43BC-B103-D5533E761080}"/>
    <pc:docChg chg="modSld">
      <pc:chgData name="Sordilli Maria Cristina" userId="db10fc93-d38b-4cc0-84ff-bf7c1fd32de9" providerId="ADAL" clId="{3460084F-440B-43BC-B103-D5533E761080}" dt="2024-08-09T08:51:30.961" v="7" actId="1076"/>
      <pc:docMkLst>
        <pc:docMk/>
      </pc:docMkLst>
      <pc:sldChg chg="modSp mod">
        <pc:chgData name="Sordilli Maria Cristina" userId="db10fc93-d38b-4cc0-84ff-bf7c1fd32de9" providerId="ADAL" clId="{3460084F-440B-43BC-B103-D5533E761080}" dt="2024-08-09T08:51:30.961" v="7" actId="1076"/>
        <pc:sldMkLst>
          <pc:docMk/>
          <pc:sldMk cId="3241078666" sldId="264"/>
        </pc:sldMkLst>
        <pc:spChg chg="mod">
          <ac:chgData name="Sordilli Maria Cristina" userId="db10fc93-d38b-4cc0-84ff-bf7c1fd32de9" providerId="ADAL" clId="{3460084F-440B-43BC-B103-D5533E761080}" dt="2024-08-09T08:51:12.739" v="4" actId="1076"/>
          <ac:spMkLst>
            <pc:docMk/>
            <pc:sldMk cId="3241078666" sldId="264"/>
            <ac:spMk id="4" creationId="{62CFA8D0-5211-7548-612B-52443C76C2FB}"/>
          </ac:spMkLst>
        </pc:spChg>
        <pc:spChg chg="mod">
          <ac:chgData name="Sordilli Maria Cristina" userId="db10fc93-d38b-4cc0-84ff-bf7c1fd32de9" providerId="ADAL" clId="{3460084F-440B-43BC-B103-D5533E761080}" dt="2024-08-09T08:51:25.293" v="5" actId="1076"/>
          <ac:spMkLst>
            <pc:docMk/>
            <pc:sldMk cId="3241078666" sldId="264"/>
            <ac:spMk id="7" creationId="{75B9E8B8-0A53-278B-FD45-2F25DB7D59AA}"/>
          </ac:spMkLst>
        </pc:spChg>
        <pc:spChg chg="mod">
          <ac:chgData name="Sordilli Maria Cristina" userId="db10fc93-d38b-4cc0-84ff-bf7c1fd32de9" providerId="ADAL" clId="{3460084F-440B-43BC-B103-D5533E761080}" dt="2024-08-09T08:51:27.670" v="6" actId="1076"/>
          <ac:spMkLst>
            <pc:docMk/>
            <pc:sldMk cId="3241078666" sldId="264"/>
            <ac:spMk id="9" creationId="{6C23B783-6614-28C5-F8C6-44AF4EEEC571}"/>
          </ac:spMkLst>
        </pc:spChg>
        <pc:spChg chg="mod">
          <ac:chgData name="Sordilli Maria Cristina" userId="db10fc93-d38b-4cc0-84ff-bf7c1fd32de9" providerId="ADAL" clId="{3460084F-440B-43BC-B103-D5533E761080}" dt="2024-08-09T08:51:10.726" v="3" actId="1076"/>
          <ac:spMkLst>
            <pc:docMk/>
            <pc:sldMk cId="3241078666" sldId="264"/>
            <ac:spMk id="13" creationId="{C59789ED-5334-1A15-37AA-3278A28636D9}"/>
          </ac:spMkLst>
        </pc:spChg>
        <pc:grpChg chg="mod">
          <ac:chgData name="Sordilli Maria Cristina" userId="db10fc93-d38b-4cc0-84ff-bf7c1fd32de9" providerId="ADAL" clId="{3460084F-440B-43BC-B103-D5533E761080}" dt="2024-08-09T08:51:30.961" v="7" actId="1076"/>
          <ac:grpSpMkLst>
            <pc:docMk/>
            <pc:sldMk cId="3241078666" sldId="264"/>
            <ac:grpSpMk id="10" creationId="{B2D6BA6E-3046-EC4E-7755-C9AA0921E1A2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antonio.bonucci@xfel.eu" TargetMode="External"/><Relationship Id="rId4" Type="http://schemas.openxmlformats.org/officeDocument/2006/relationships/hyperlink" Target="mailto:ilo@xfel.e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lmax-easylab.com/" TargetMode="External"/><Relationship Id="rId7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hyperlink" Target="https://almax-easylab.com/product/diamond-window-or-plat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198407" y="1720595"/>
            <a:ext cx="52119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Large High-Perfection Diamonds</a:t>
            </a:r>
            <a:r>
              <a:rPr lang="en-US" sz="1400" dirty="0">
                <a:effectLst/>
              </a:rPr>
              <a:t>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 algn="just">
              <a:buFont typeface="Arial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We aim to establish a European supply chain for high-perfection synthetic diamond plates, essential for quantum computing and X-ray optics.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6A06C6F-2069-29CD-4EF2-18DACE5044C1}"/>
              </a:ext>
            </a:extLst>
          </p:cNvPr>
          <p:cNvSpPr/>
          <p:nvPr/>
        </p:nvSpPr>
        <p:spPr>
          <a:xfrm>
            <a:off x="6553200" y="687216"/>
            <a:ext cx="1957136" cy="195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2"/>
                </a:solidFill>
              </a:ln>
              <a:noFill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455011" y="661913"/>
            <a:ext cx="5130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</a:t>
            </a:r>
            <a:r>
              <a:rPr lang="it-IT" sz="2400" b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for partnership </a:t>
            </a:r>
            <a:r>
              <a:rPr lang="it-IT" sz="22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BSBF2024</a:t>
            </a:r>
            <a:endParaRPr lang="it-IT" sz="22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</a:endParaRPr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6A79920F-AD71-2B4F-D6B6-DB60B00008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18891" b="10789"/>
          <a:stretch/>
        </p:blipFill>
        <p:spPr>
          <a:xfrm>
            <a:off x="6553200" y="2148265"/>
            <a:ext cx="1925119" cy="423485"/>
          </a:xfrm>
          <a:prstGeom prst="rect">
            <a:avLst/>
          </a:prstGeom>
        </p:spPr>
      </p:pic>
      <p:pic>
        <p:nvPicPr>
          <p:cNvPr id="5" name="Picture 4" descr="A close-up of a logo&#10;&#10;Description automatically generated">
            <a:extLst>
              <a:ext uri="{FF2B5EF4-FFF2-40B4-BE49-F238E27FC236}">
                <a16:creationId xmlns:a16="http://schemas.microsoft.com/office/drawing/2014/main" id="{AA75EF7F-382F-D389-4A82-7BEFA962BE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392" b="5651"/>
          <a:stretch/>
        </p:blipFill>
        <p:spPr>
          <a:xfrm>
            <a:off x="6801851" y="743413"/>
            <a:ext cx="1459833" cy="1404852"/>
          </a:xfrm>
          <a:prstGeom prst="rect">
            <a:avLst/>
          </a:prstGeom>
        </p:spPr>
      </p:pic>
      <p:sp>
        <p:nvSpPr>
          <p:cNvPr id="3" name="CasellaDiTesto 5">
            <a:extLst>
              <a:ext uri="{FF2B5EF4-FFF2-40B4-BE49-F238E27FC236}">
                <a16:creationId xmlns:a16="http://schemas.microsoft.com/office/drawing/2014/main" id="{EF366281-CD8D-E834-FA2D-9640155B4066}"/>
              </a:ext>
            </a:extLst>
          </p:cNvPr>
          <p:cNvSpPr txBox="1"/>
          <p:nvPr/>
        </p:nvSpPr>
        <p:spPr>
          <a:xfrm>
            <a:off x="1198407" y="3068447"/>
            <a:ext cx="62531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Target: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We are looking for experts in the growing process of High Pressure High Temperature diamonds.</a:t>
            </a:r>
          </a:p>
          <a:p>
            <a:pPr algn="just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Almax easyLab has worked in providing diamonds for scientific and technological applications since 1996, with relevant partners as ESRF and EuXFEL. Possible applications spans from high-power X-ray optics to substrates for quantum technologies. 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Contact</a:t>
            </a:r>
            <a:r>
              <a:rPr lang="en-US" sz="1400" b="1" dirty="0">
                <a:latin typeface="Montserrat" pitchFamily="2" charset="77"/>
              </a:rPr>
              <a:t>: </a:t>
            </a:r>
            <a:r>
              <a:rPr lang="en-US" sz="1400" b="1" dirty="0">
                <a:latin typeface="Montserrat" pitchFamily="2" charset="77"/>
                <a:hlinkClick r:id="rId4"/>
              </a:rPr>
              <a:t>ilo@xfel.eu</a:t>
            </a:r>
            <a:r>
              <a:rPr lang="en-US" sz="1400" b="1" dirty="0">
                <a:latin typeface="Montserrat" pitchFamily="2" charset="77"/>
              </a:rPr>
              <a:t>,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hlinkClick r:id="rId5"/>
              </a:rPr>
              <a:t>antonio.bonucci@xfel.eu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		    Hall 27 / booth A36 – European XFEL</a:t>
            </a:r>
          </a:p>
          <a:p>
            <a:pPr marL="285750" indent="-285750">
              <a:buFont typeface="Arial"/>
              <a:buChar char="•"/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67F076-794F-1340-E452-F264A791DEFF}"/>
              </a:ext>
            </a:extLst>
          </p:cNvPr>
          <p:cNvSpPr txBox="1"/>
          <p:nvPr/>
        </p:nvSpPr>
        <p:spPr>
          <a:xfrm>
            <a:off x="901715" y="4197639"/>
            <a:ext cx="58100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hlinkClick r:id="rId3"/>
              </a:rPr>
              <a:t>https://almax-easylab.com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hlinkClick r:id="rId4"/>
              </a:rPr>
              <a:t>https://almax-easylab.com/product/diamond-window-or-plate/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154794" y="-52595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368906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50445" y="4552341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3" name="Picture 2" descr="A close-up of a logo&#10;&#10;Description automatically generated">
            <a:extLst>
              <a:ext uri="{FF2B5EF4-FFF2-40B4-BE49-F238E27FC236}">
                <a16:creationId xmlns:a16="http://schemas.microsoft.com/office/drawing/2014/main" id="{43B52342-E4FD-D7CA-DA68-715F79EFDC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0392" b="5651"/>
          <a:stretch/>
        </p:blipFill>
        <p:spPr>
          <a:xfrm>
            <a:off x="3332517" y="2036453"/>
            <a:ext cx="1459833" cy="14048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2CFA8D0-5211-7548-612B-52443C76C2FB}"/>
              </a:ext>
            </a:extLst>
          </p:cNvPr>
          <p:cNvSpPr txBox="1"/>
          <p:nvPr/>
        </p:nvSpPr>
        <p:spPr>
          <a:xfrm>
            <a:off x="5458128" y="1812528"/>
            <a:ext cx="840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</a:t>
            </a:r>
            <a:r>
              <a:rPr lang="en-IT" sz="1400" dirty="0"/>
              <a:t>or X-ray </a:t>
            </a:r>
          </a:p>
          <a:p>
            <a:r>
              <a:rPr lang="en-IT" sz="1400" dirty="0"/>
              <a:t>Optics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E7A1BE-7CDE-571D-0268-E4E96AE34943}"/>
              </a:ext>
            </a:extLst>
          </p:cNvPr>
          <p:cNvSpPr txBox="1"/>
          <p:nvPr/>
        </p:nvSpPr>
        <p:spPr>
          <a:xfrm>
            <a:off x="6630624" y="2576756"/>
            <a:ext cx="1453005" cy="523220"/>
          </a:xfrm>
          <a:prstGeom prst="rect">
            <a:avLst/>
          </a:prstGeom>
          <a:noFill/>
          <a:ln w="28575">
            <a:solidFill>
              <a:srgbClr val="0D114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IT" sz="1400" i="1" dirty="0"/>
              <a:t>High-perfection diamond plates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9789ED-5334-1A15-37AA-3278A28636D9}"/>
              </a:ext>
            </a:extLst>
          </p:cNvPr>
          <p:cNvSpPr txBox="1"/>
          <p:nvPr/>
        </p:nvSpPr>
        <p:spPr>
          <a:xfrm>
            <a:off x="5408938" y="3299782"/>
            <a:ext cx="1515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</a:t>
            </a:r>
            <a:r>
              <a:rPr lang="en-IT" sz="1400" dirty="0"/>
              <a:t>or Quantum Technology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351C39-5E0E-D9CB-9717-4B174664249F}"/>
              </a:ext>
            </a:extLst>
          </p:cNvPr>
          <p:cNvSpPr txBox="1"/>
          <p:nvPr/>
        </p:nvSpPr>
        <p:spPr>
          <a:xfrm>
            <a:off x="552469" y="3457283"/>
            <a:ext cx="22242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R</a:t>
            </a:r>
            <a:r>
              <a:rPr lang="en-IT" sz="1400" dirty="0"/>
              <a:t>ough diamond production</a:t>
            </a:r>
          </a:p>
        </p:txBody>
      </p:sp>
      <p:pic>
        <p:nvPicPr>
          <p:cNvPr id="41" name="Picture 40" descr="A close-up of a logo&#10;&#10;Description automatically generated">
            <a:extLst>
              <a:ext uri="{FF2B5EF4-FFF2-40B4-BE49-F238E27FC236}">
                <a16:creationId xmlns:a16="http://schemas.microsoft.com/office/drawing/2014/main" id="{3AB055E5-CDFA-DD08-F262-E85555CC936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" r="18891" b="10789"/>
          <a:stretch/>
        </p:blipFill>
        <p:spPr>
          <a:xfrm>
            <a:off x="3054870" y="3439153"/>
            <a:ext cx="1925119" cy="423485"/>
          </a:xfrm>
          <a:prstGeom prst="rect">
            <a:avLst/>
          </a:prstGeom>
        </p:spPr>
      </p:pic>
      <p:sp>
        <p:nvSpPr>
          <p:cNvPr id="42" name="Right Arrow 41">
            <a:extLst>
              <a:ext uri="{FF2B5EF4-FFF2-40B4-BE49-F238E27FC236}">
                <a16:creationId xmlns:a16="http://schemas.microsoft.com/office/drawing/2014/main" id="{08755E26-731D-D230-C72C-8D904FC00D70}"/>
              </a:ext>
            </a:extLst>
          </p:cNvPr>
          <p:cNvSpPr/>
          <p:nvPr/>
        </p:nvSpPr>
        <p:spPr>
          <a:xfrm>
            <a:off x="2599184" y="2622714"/>
            <a:ext cx="545694" cy="423485"/>
          </a:xfrm>
          <a:prstGeom prst="rightArrow">
            <a:avLst/>
          </a:prstGeom>
          <a:noFill/>
          <a:ln w="19050">
            <a:solidFill>
              <a:srgbClr val="0D114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406DC6E-D944-1C5D-3A99-729FE74C46DB}"/>
              </a:ext>
            </a:extLst>
          </p:cNvPr>
          <p:cNvGrpSpPr>
            <a:grpSpLocks noChangeAspect="1"/>
          </p:cNvGrpSpPr>
          <p:nvPr/>
        </p:nvGrpSpPr>
        <p:grpSpPr>
          <a:xfrm>
            <a:off x="6610013" y="645019"/>
            <a:ext cx="1443734" cy="1763585"/>
            <a:chOff x="6703431" y="936733"/>
            <a:chExt cx="1199559" cy="1465316"/>
          </a:xfrm>
        </p:grpSpPr>
        <p:pic>
          <p:nvPicPr>
            <p:cNvPr id="45" name="Google Shape;156;p6">
              <a:extLst>
                <a:ext uri="{FF2B5EF4-FFF2-40B4-BE49-F238E27FC236}">
                  <a16:creationId xmlns:a16="http://schemas.microsoft.com/office/drawing/2014/main" id="{1040893E-A56B-12B3-B00D-E21903850A4C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 b="3903"/>
            <a:stretch/>
          </p:blipFill>
          <p:spPr>
            <a:xfrm>
              <a:off x="6703431" y="1223008"/>
              <a:ext cx="1199559" cy="11790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6114E0A-D50B-6FB6-4A22-3C590081BC14}"/>
                </a:ext>
              </a:extLst>
            </p:cNvPr>
            <p:cNvSpPr txBox="1"/>
            <p:nvPr/>
          </p:nvSpPr>
          <p:spPr>
            <a:xfrm>
              <a:off x="6758666" y="936733"/>
              <a:ext cx="1131042" cy="3068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T" sz="900" i="1" dirty="0"/>
                <a:t>X-ray Topography image </a:t>
              </a:r>
            </a:p>
            <a:p>
              <a:pPr algn="ctr"/>
              <a:r>
                <a:rPr lang="en-IT" sz="900" i="1" dirty="0"/>
                <a:t>of a 4 x 4 mm</a:t>
              </a:r>
              <a:r>
                <a:rPr lang="en-IT" sz="900" i="1" baseline="30000" dirty="0"/>
                <a:t>2</a:t>
              </a:r>
              <a:r>
                <a:rPr lang="en-IT" sz="900" i="1" dirty="0"/>
                <a:t> plate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8EB6B02-C448-5A4B-16D1-A68E60685A8F}"/>
              </a:ext>
            </a:extLst>
          </p:cNvPr>
          <p:cNvGrpSpPr>
            <a:grpSpLocks noChangeAspect="1"/>
          </p:cNvGrpSpPr>
          <p:nvPr/>
        </p:nvGrpSpPr>
        <p:grpSpPr>
          <a:xfrm>
            <a:off x="6630624" y="3297042"/>
            <a:ext cx="1558705" cy="853693"/>
            <a:chOff x="3970508" y="1075022"/>
            <a:chExt cx="1805455" cy="988837"/>
          </a:xfrm>
        </p:grpSpPr>
        <p:grpSp>
          <p:nvGrpSpPr>
            <p:cNvPr id="49" name="Gruppieren 40">
              <a:extLst>
                <a:ext uri="{FF2B5EF4-FFF2-40B4-BE49-F238E27FC236}">
                  <a16:creationId xmlns:a16="http://schemas.microsoft.com/office/drawing/2014/main" id="{21AE7340-9BF8-EBED-91E1-81B756B220FB}"/>
                </a:ext>
              </a:extLst>
            </p:cNvPr>
            <p:cNvGrpSpPr/>
            <p:nvPr/>
          </p:nvGrpSpPr>
          <p:grpSpPr>
            <a:xfrm>
              <a:off x="3970508" y="1093966"/>
              <a:ext cx="1805455" cy="969893"/>
              <a:chOff x="5167983" y="2130811"/>
              <a:chExt cx="1805455" cy="969893"/>
            </a:xfrm>
          </p:grpSpPr>
          <p:sp>
            <p:nvSpPr>
              <p:cNvPr id="53" name="Cube 47">
                <a:extLst>
                  <a:ext uri="{FF2B5EF4-FFF2-40B4-BE49-F238E27FC236}">
                    <a16:creationId xmlns:a16="http://schemas.microsoft.com/office/drawing/2014/main" id="{B2E3CF28-3E61-EBA3-0E2C-CE3ABD7ABC76}"/>
                  </a:ext>
                </a:extLst>
              </p:cNvPr>
              <p:cNvSpPr/>
              <p:nvPr/>
            </p:nvSpPr>
            <p:spPr>
              <a:xfrm>
                <a:off x="5167983" y="2454373"/>
                <a:ext cx="1805455" cy="646331"/>
              </a:xfrm>
              <a:prstGeom prst="cube">
                <a:avLst>
                  <a:gd name="adj" fmla="val 49329"/>
                </a:avLst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de-DE" sz="9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High Quality HPHT Diamond Substrate</a:t>
                </a:r>
              </a:p>
            </p:txBody>
          </p:sp>
          <p:sp>
            <p:nvSpPr>
              <p:cNvPr id="54" name="Cube 48">
                <a:extLst>
                  <a:ext uri="{FF2B5EF4-FFF2-40B4-BE49-F238E27FC236}">
                    <a16:creationId xmlns:a16="http://schemas.microsoft.com/office/drawing/2014/main" id="{15E4A2D9-74D9-D8ED-7EEA-C939C64370B9}"/>
                  </a:ext>
                </a:extLst>
              </p:cNvPr>
              <p:cNvSpPr/>
              <p:nvPr/>
            </p:nvSpPr>
            <p:spPr>
              <a:xfrm>
                <a:off x="5167983" y="2130811"/>
                <a:ext cx="1805455" cy="646331"/>
              </a:xfrm>
              <a:prstGeom prst="cube">
                <a:avLst>
                  <a:gd name="adj" fmla="val 49329"/>
                </a:avLst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  <p:grpSp>
            <p:nvGrpSpPr>
              <p:cNvPr id="55" name="Gruppieren 34">
                <a:extLst>
                  <a:ext uri="{FF2B5EF4-FFF2-40B4-BE49-F238E27FC236}">
                    <a16:creationId xmlns:a16="http://schemas.microsoft.com/office/drawing/2014/main" id="{554349CE-ED3F-584F-6194-6632F7E8A0DC}"/>
                  </a:ext>
                </a:extLst>
              </p:cNvPr>
              <p:cNvGrpSpPr/>
              <p:nvPr/>
            </p:nvGrpSpPr>
            <p:grpSpPr>
              <a:xfrm>
                <a:off x="5513802" y="2418065"/>
                <a:ext cx="360101" cy="350122"/>
                <a:chOff x="6970176" y="5510753"/>
                <a:chExt cx="337124" cy="350122"/>
              </a:xfrm>
            </p:grpSpPr>
            <p:cxnSp>
              <p:nvCxnSpPr>
                <p:cNvPr id="59" name="Gerade Verbindung mit Pfeil 35">
                  <a:extLst>
                    <a:ext uri="{FF2B5EF4-FFF2-40B4-BE49-F238E27FC236}">
                      <a16:creationId xmlns:a16="http://schemas.microsoft.com/office/drawing/2014/main" id="{CB161959-6ECE-D5E7-CDE4-3B07F1DE30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970176" y="5510753"/>
                  <a:ext cx="337124" cy="350122"/>
                </a:xfrm>
                <a:prstGeom prst="straightConnector1">
                  <a:avLst/>
                </a:prstGeom>
                <a:ln w="3492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Ellipse 36">
                  <a:extLst>
                    <a:ext uri="{FF2B5EF4-FFF2-40B4-BE49-F238E27FC236}">
                      <a16:creationId xmlns:a16="http://schemas.microsoft.com/office/drawing/2014/main" id="{20C9A1D1-7511-9C81-2804-2A7AAA6DC30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11210" y="5574310"/>
                  <a:ext cx="230906" cy="23181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0">
                      <a:srgbClr val="FCB6B6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</p:grpSp>
          <p:grpSp>
            <p:nvGrpSpPr>
              <p:cNvPr id="56" name="Gruppieren 37">
                <a:extLst>
                  <a:ext uri="{FF2B5EF4-FFF2-40B4-BE49-F238E27FC236}">
                    <a16:creationId xmlns:a16="http://schemas.microsoft.com/office/drawing/2014/main" id="{6386B55C-9E7E-F04E-9A62-9A36A364CBEC}"/>
                  </a:ext>
                </a:extLst>
              </p:cNvPr>
              <p:cNvGrpSpPr/>
              <p:nvPr/>
            </p:nvGrpSpPr>
            <p:grpSpPr>
              <a:xfrm>
                <a:off x="5919882" y="2427403"/>
                <a:ext cx="360101" cy="350122"/>
                <a:chOff x="6970176" y="5510753"/>
                <a:chExt cx="337124" cy="350122"/>
              </a:xfrm>
            </p:grpSpPr>
            <p:cxnSp>
              <p:nvCxnSpPr>
                <p:cNvPr id="57" name="Gerade Verbindung mit Pfeil 38">
                  <a:extLst>
                    <a:ext uri="{FF2B5EF4-FFF2-40B4-BE49-F238E27FC236}">
                      <a16:creationId xmlns:a16="http://schemas.microsoft.com/office/drawing/2014/main" id="{27FBA815-B4FE-0B98-747F-9C643DB81E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970176" y="5510753"/>
                  <a:ext cx="337124" cy="350122"/>
                </a:xfrm>
                <a:prstGeom prst="straightConnector1">
                  <a:avLst/>
                </a:prstGeom>
                <a:ln w="3492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Ellipse 39">
                  <a:extLst>
                    <a:ext uri="{FF2B5EF4-FFF2-40B4-BE49-F238E27FC236}">
                      <a16:creationId xmlns:a16="http://schemas.microsoft.com/office/drawing/2014/main" id="{93917571-B571-111E-F9F1-38D53957588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11210" y="5574310"/>
                  <a:ext cx="230906" cy="23181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0">
                      <a:srgbClr val="FCB6B6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</p:grpSp>
        </p:grpSp>
        <p:sp>
          <p:nvSpPr>
            <p:cNvPr id="51" name="Textfeld 42">
              <a:extLst>
                <a:ext uri="{FF2B5EF4-FFF2-40B4-BE49-F238E27FC236}">
                  <a16:creationId xmlns:a16="http://schemas.microsoft.com/office/drawing/2014/main" id="{608C94ED-A25D-7EE9-A2A7-25D9EF698F4B}"/>
                </a:ext>
              </a:extLst>
            </p:cNvPr>
            <p:cNvSpPr txBox="1"/>
            <p:nvPr/>
          </p:nvSpPr>
          <p:spPr>
            <a:xfrm>
              <a:off x="5001181" y="1444777"/>
              <a:ext cx="510563" cy="285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NVs</a:t>
              </a:r>
            </a:p>
          </p:txBody>
        </p:sp>
        <p:sp>
          <p:nvSpPr>
            <p:cNvPr id="52" name="Textfeld 52">
              <a:extLst>
                <a:ext uri="{FF2B5EF4-FFF2-40B4-BE49-F238E27FC236}">
                  <a16:creationId xmlns:a16="http://schemas.microsoft.com/office/drawing/2014/main" id="{9C08A04F-8A75-65FC-A2DD-D3A87118DF3C}"/>
                </a:ext>
              </a:extLst>
            </p:cNvPr>
            <p:cNvSpPr txBox="1"/>
            <p:nvPr/>
          </p:nvSpPr>
          <p:spPr>
            <a:xfrm>
              <a:off x="4224107" y="1075022"/>
              <a:ext cx="1454219" cy="285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Engineered Layer</a:t>
              </a:r>
            </a:p>
          </p:txBody>
        </p:sp>
      </p:grpSp>
      <p:sp>
        <p:nvSpPr>
          <p:cNvPr id="61" name="Right Arrow 60">
            <a:extLst>
              <a:ext uri="{FF2B5EF4-FFF2-40B4-BE49-F238E27FC236}">
                <a16:creationId xmlns:a16="http://schemas.microsoft.com/office/drawing/2014/main" id="{AA14B122-C2DB-8752-52EB-BBBAB1A256C0}"/>
              </a:ext>
            </a:extLst>
          </p:cNvPr>
          <p:cNvSpPr/>
          <p:nvPr/>
        </p:nvSpPr>
        <p:spPr>
          <a:xfrm>
            <a:off x="4979989" y="2586806"/>
            <a:ext cx="1319022" cy="473629"/>
          </a:xfrm>
          <a:prstGeom prst="rightArrow">
            <a:avLst/>
          </a:prstGeom>
          <a:noFill/>
          <a:ln w="19050">
            <a:solidFill>
              <a:srgbClr val="0D114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48" name="Picture 47" descr="A close-up of a crystal&#10;&#10;Description automatically generated">
            <a:extLst>
              <a:ext uri="{FF2B5EF4-FFF2-40B4-BE49-F238E27FC236}">
                <a16:creationId xmlns:a16="http://schemas.microsoft.com/office/drawing/2014/main" id="{0B2CC6F4-81A4-5949-F085-9B5019F798E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668"/>
          <a:stretch/>
        </p:blipFill>
        <p:spPr>
          <a:xfrm>
            <a:off x="909056" y="2186700"/>
            <a:ext cx="1514630" cy="120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164</Words>
  <Application>Microsoft Office PowerPoint</Application>
  <PresentationFormat>Presentazione su schermo (16:9)</PresentationFormat>
  <Paragraphs>23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Sordilli Maria Cristina</cp:lastModifiedBy>
  <cp:revision>101</cp:revision>
  <dcterms:created xsi:type="dcterms:W3CDTF">2023-08-24T14:02:40Z</dcterms:created>
  <dcterms:modified xsi:type="dcterms:W3CDTF">2024-08-09T08:51:31Z</dcterms:modified>
</cp:coreProperties>
</file>