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4" r:id="rId4"/>
    <p:sldId id="268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C8"/>
    <a:srgbClr val="F2F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8E4A3-992E-4CD7-9E03-5717B8F5E848}" v="12" dt="2024-06-27T15:23:43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/>
    <p:restoredTop sz="95645"/>
  </p:normalViewPr>
  <p:slideViewPr>
    <p:cSldViewPr snapToGrid="0" snapToObjects="1" showGuides="1">
      <p:cViewPr varScale="1">
        <p:scale>
          <a:sx n="104" d="100"/>
          <a:sy n="104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MB MARCIN ORZECHOWSKI" userId="fd62201e-002a-4d17-b967-ed254c617515" providerId="ADAL" clId="{F438E4A3-992E-4CD7-9E03-5717B8F5E848}"/>
    <pc:docChg chg="custSel addSld modSld">
      <pc:chgData name="GMB MARCIN ORZECHOWSKI" userId="fd62201e-002a-4d17-b967-ed254c617515" providerId="ADAL" clId="{F438E4A3-992E-4CD7-9E03-5717B8F5E848}" dt="2024-06-27T15:33:08.965" v="465" actId="6549"/>
      <pc:docMkLst>
        <pc:docMk/>
      </pc:docMkLst>
      <pc:sldChg chg="addSp delSp modSp mod">
        <pc:chgData name="GMB MARCIN ORZECHOWSKI" userId="fd62201e-002a-4d17-b967-ed254c617515" providerId="ADAL" clId="{F438E4A3-992E-4CD7-9E03-5717B8F5E848}" dt="2024-06-27T15:06:02.882" v="262" actId="478"/>
        <pc:sldMkLst>
          <pc:docMk/>
          <pc:sldMk cId="3241078666" sldId="264"/>
        </pc:sldMkLst>
        <pc:spChg chg="mod">
          <ac:chgData name="GMB MARCIN ORZECHOWSKI" userId="fd62201e-002a-4d17-b967-ed254c617515" providerId="ADAL" clId="{F438E4A3-992E-4CD7-9E03-5717B8F5E848}" dt="2024-06-27T15:05:33.684" v="261" actId="20577"/>
          <ac:spMkLst>
            <pc:docMk/>
            <pc:sldMk cId="3241078666" sldId="264"/>
            <ac:spMk id="3" creationId="{F7B70CE2-C46E-163E-D509-BE1460498D00}"/>
          </ac:spMkLst>
        </pc:spChg>
        <pc:spChg chg="mod">
          <ac:chgData name="GMB MARCIN ORZECHOWSKI" userId="fd62201e-002a-4d17-b967-ed254c617515" providerId="ADAL" clId="{F438E4A3-992E-4CD7-9E03-5717B8F5E848}" dt="2024-06-27T15:03:46.928" v="229" actId="1038"/>
          <ac:spMkLst>
            <pc:docMk/>
            <pc:sldMk cId="3241078666" sldId="264"/>
            <ac:spMk id="6" creationId="{47371A15-D7C8-2904-F559-7C93B4AE2E32}"/>
          </ac:spMkLst>
        </pc:spChg>
        <pc:spChg chg="del">
          <ac:chgData name="GMB MARCIN ORZECHOWSKI" userId="fd62201e-002a-4d17-b967-ed254c617515" providerId="ADAL" clId="{F438E4A3-992E-4CD7-9E03-5717B8F5E848}" dt="2024-06-27T08:12:19.745" v="62" actId="478"/>
          <ac:spMkLst>
            <pc:docMk/>
            <pc:sldMk cId="3241078666" sldId="264"/>
            <ac:spMk id="7" creationId="{75B9E8B8-0A53-278B-FD45-2F25DB7D59AA}"/>
          </ac:spMkLst>
        </pc:spChg>
        <pc:spChg chg="del">
          <ac:chgData name="GMB MARCIN ORZECHOWSKI" userId="fd62201e-002a-4d17-b967-ed254c617515" providerId="ADAL" clId="{F438E4A3-992E-4CD7-9E03-5717B8F5E848}" dt="2024-06-27T08:12:17.479" v="61" actId="478"/>
          <ac:spMkLst>
            <pc:docMk/>
            <pc:sldMk cId="3241078666" sldId="264"/>
            <ac:spMk id="9" creationId="{6C23B783-6614-28C5-F8C6-44AF4EEEC571}"/>
          </ac:spMkLst>
        </pc:spChg>
        <pc:grpChg chg="del">
          <ac:chgData name="GMB MARCIN ORZECHOWSKI" userId="fd62201e-002a-4d17-b967-ed254c617515" providerId="ADAL" clId="{F438E4A3-992E-4CD7-9E03-5717B8F5E848}" dt="2024-06-27T15:06:02.882" v="262" actId="478"/>
          <ac:grpSpMkLst>
            <pc:docMk/>
            <pc:sldMk cId="3241078666" sldId="264"/>
            <ac:grpSpMk id="10" creationId="{B2D6BA6E-3046-EC4E-7755-C9AA0921E1A2}"/>
          </ac:grpSpMkLst>
        </pc:grpChg>
        <pc:picChg chg="add mod">
          <ac:chgData name="GMB MARCIN ORZECHOWSKI" userId="fd62201e-002a-4d17-b967-ed254c617515" providerId="ADAL" clId="{F438E4A3-992E-4CD7-9E03-5717B8F5E848}" dt="2024-06-27T08:11:52.059" v="58"/>
          <ac:picMkLst>
            <pc:docMk/>
            <pc:sldMk cId="3241078666" sldId="264"/>
            <ac:picMk id="2" creationId="{9D0D04C4-5EF1-9458-BFA0-1A5E06A3D7F5}"/>
          </ac:picMkLst>
        </pc:picChg>
        <pc:picChg chg="mod">
          <ac:chgData name="GMB MARCIN ORZECHOWSKI" userId="fd62201e-002a-4d17-b967-ed254c617515" providerId="ADAL" clId="{F438E4A3-992E-4CD7-9E03-5717B8F5E848}" dt="2024-06-27T15:03:26.740" v="200" actId="1076"/>
          <ac:picMkLst>
            <pc:docMk/>
            <pc:sldMk cId="3241078666" sldId="264"/>
            <ac:picMk id="4" creationId="{3A9EF223-A842-123E-A587-05B513B12618}"/>
          </ac:picMkLst>
        </pc:picChg>
        <pc:picChg chg="add mod">
          <ac:chgData name="GMB MARCIN ORZECHOWSKI" userId="fd62201e-002a-4d17-b967-ed254c617515" providerId="ADAL" clId="{F438E4A3-992E-4CD7-9E03-5717B8F5E848}" dt="2024-06-27T08:12:13.101" v="60"/>
          <ac:picMkLst>
            <pc:docMk/>
            <pc:sldMk cId="3241078666" sldId="264"/>
            <ac:picMk id="13" creationId="{0B8CE390-F121-7D05-9CF0-207429FC7F0F}"/>
          </ac:picMkLst>
        </pc:picChg>
      </pc:sldChg>
      <pc:sldChg chg="addSp delSp modSp mod">
        <pc:chgData name="GMB MARCIN ORZECHOWSKI" userId="fd62201e-002a-4d17-b967-ed254c617515" providerId="ADAL" clId="{F438E4A3-992E-4CD7-9E03-5717B8F5E848}" dt="2024-06-27T08:13:10.708" v="65" actId="255"/>
        <pc:sldMkLst>
          <pc:docMk/>
          <pc:sldMk cId="1549870964" sldId="266"/>
        </pc:sldMkLst>
        <pc:spChg chg="mod">
          <ac:chgData name="GMB MARCIN ORZECHOWSKI" userId="fd62201e-002a-4d17-b967-ed254c617515" providerId="ADAL" clId="{F438E4A3-992E-4CD7-9E03-5717B8F5E848}" dt="2024-06-27T08:13:10.708" v="65" actId="255"/>
          <ac:spMkLst>
            <pc:docMk/>
            <pc:sldMk cId="1549870964" sldId="266"/>
            <ac:spMk id="6" creationId="{CAEA161F-A577-4971-400B-94EEC93BA4DC}"/>
          </ac:spMkLst>
        </pc:spChg>
        <pc:spChg chg="del">
          <ac:chgData name="GMB MARCIN ORZECHOWSKI" userId="fd62201e-002a-4d17-b967-ed254c617515" providerId="ADAL" clId="{F438E4A3-992E-4CD7-9E03-5717B8F5E848}" dt="2024-06-27T07:58:56.121" v="1" actId="478"/>
          <ac:spMkLst>
            <pc:docMk/>
            <pc:sldMk cId="1549870964" sldId="266"/>
            <ac:spMk id="7" creationId="{E6A06C6F-2069-29CD-4EF2-18DACE5044C1}"/>
          </ac:spMkLst>
        </pc:spChg>
        <pc:picChg chg="add mod">
          <ac:chgData name="GMB MARCIN ORZECHOWSKI" userId="fd62201e-002a-4d17-b967-ed254c617515" providerId="ADAL" clId="{F438E4A3-992E-4CD7-9E03-5717B8F5E848}" dt="2024-06-27T08:00:07.853" v="6" actId="1076"/>
          <ac:picMkLst>
            <pc:docMk/>
            <pc:sldMk cId="1549870964" sldId="266"/>
            <ac:picMk id="3" creationId="{21E1AFE9-AC07-2B18-89F9-238BD0CDF6B4}"/>
          </ac:picMkLst>
        </pc:picChg>
        <pc:picChg chg="del">
          <ac:chgData name="GMB MARCIN ORZECHOWSKI" userId="fd62201e-002a-4d17-b967-ed254c617515" providerId="ADAL" clId="{F438E4A3-992E-4CD7-9E03-5717B8F5E848}" dt="2024-06-27T07:58:54.390" v="0" actId="478"/>
          <ac:picMkLst>
            <pc:docMk/>
            <pc:sldMk cId="1549870964" sldId="266"/>
            <ac:picMk id="4" creationId="{75A585CE-BB79-C4BC-A4F4-D71CFF822B29}"/>
          </ac:picMkLst>
        </pc:picChg>
        <pc:picChg chg="add del mod">
          <ac:chgData name="GMB MARCIN ORZECHOWSKI" userId="fd62201e-002a-4d17-b967-ed254c617515" providerId="ADAL" clId="{F438E4A3-992E-4CD7-9E03-5717B8F5E848}" dt="2024-06-27T08:11:11.488" v="53" actId="478"/>
          <ac:picMkLst>
            <pc:docMk/>
            <pc:sldMk cId="1549870964" sldId="266"/>
            <ac:picMk id="8" creationId="{BAB39A17-00D4-333B-8282-E06A728D2F75}"/>
          </ac:picMkLst>
        </pc:picChg>
      </pc:sldChg>
      <pc:sldChg chg="addSp delSp modSp mod">
        <pc:chgData name="GMB MARCIN ORZECHOWSKI" userId="fd62201e-002a-4d17-b967-ed254c617515" providerId="ADAL" clId="{F438E4A3-992E-4CD7-9E03-5717B8F5E848}" dt="2024-06-27T15:02:27.654" v="175"/>
        <pc:sldMkLst>
          <pc:docMk/>
          <pc:sldMk cId="2295983782" sldId="267"/>
        </pc:sldMkLst>
        <pc:spChg chg="mod">
          <ac:chgData name="GMB MARCIN ORZECHOWSKI" userId="fd62201e-002a-4d17-b967-ed254c617515" providerId="ADAL" clId="{F438E4A3-992E-4CD7-9E03-5717B8F5E848}" dt="2024-06-27T15:02:27.654" v="175"/>
          <ac:spMkLst>
            <pc:docMk/>
            <pc:sldMk cId="2295983782" sldId="267"/>
            <ac:spMk id="6" creationId="{CAEA161F-A577-4971-400B-94EEC93BA4DC}"/>
          </ac:spMkLst>
        </pc:spChg>
        <pc:spChg chg="del">
          <ac:chgData name="GMB MARCIN ORZECHOWSKI" userId="fd62201e-002a-4d17-b967-ed254c617515" providerId="ADAL" clId="{F438E4A3-992E-4CD7-9E03-5717B8F5E848}" dt="2024-06-27T08:11:33.348" v="56" actId="478"/>
          <ac:spMkLst>
            <pc:docMk/>
            <pc:sldMk cId="2295983782" sldId="267"/>
            <ac:spMk id="7" creationId="{E6A06C6F-2069-29CD-4EF2-18DACE5044C1}"/>
          </ac:spMkLst>
        </pc:spChg>
        <pc:picChg chg="add mod">
          <ac:chgData name="GMB MARCIN ORZECHOWSKI" userId="fd62201e-002a-4d17-b967-ed254c617515" providerId="ADAL" clId="{F438E4A3-992E-4CD7-9E03-5717B8F5E848}" dt="2024-06-27T08:11:46.197" v="57"/>
          <ac:picMkLst>
            <pc:docMk/>
            <pc:sldMk cId="2295983782" sldId="267"/>
            <ac:picMk id="2" creationId="{20A2F998-DB80-54B7-75EC-A072F3BAFF31}"/>
          </ac:picMkLst>
        </pc:picChg>
        <pc:picChg chg="add mod">
          <ac:chgData name="GMB MARCIN ORZECHOWSKI" userId="fd62201e-002a-4d17-b967-ed254c617515" providerId="ADAL" clId="{F438E4A3-992E-4CD7-9E03-5717B8F5E848}" dt="2024-06-27T08:12:10.178" v="59"/>
          <ac:picMkLst>
            <pc:docMk/>
            <pc:sldMk cId="2295983782" sldId="267"/>
            <ac:picMk id="3" creationId="{F288FDBD-CE19-7ED3-EB1B-F65E798003C7}"/>
          </ac:picMkLst>
        </pc:picChg>
        <pc:picChg chg="del">
          <ac:chgData name="GMB MARCIN ORZECHOWSKI" userId="fd62201e-002a-4d17-b967-ed254c617515" providerId="ADAL" clId="{F438E4A3-992E-4CD7-9E03-5717B8F5E848}" dt="2024-06-27T08:11:31.729" v="55" actId="478"/>
          <ac:picMkLst>
            <pc:docMk/>
            <pc:sldMk cId="2295983782" sldId="267"/>
            <ac:picMk id="4" creationId="{75A585CE-BB79-C4BC-A4F4-D71CFF822B29}"/>
          </ac:picMkLst>
        </pc:picChg>
      </pc:sldChg>
      <pc:sldChg chg="addSp modSp add mod">
        <pc:chgData name="GMB MARCIN ORZECHOWSKI" userId="fd62201e-002a-4d17-b967-ed254c617515" providerId="ADAL" clId="{F438E4A3-992E-4CD7-9E03-5717B8F5E848}" dt="2024-06-27T15:17:00.772" v="395" actId="20577"/>
        <pc:sldMkLst>
          <pc:docMk/>
          <pc:sldMk cId="2164392508" sldId="268"/>
        </pc:sldMkLst>
        <pc:spChg chg="add mod">
          <ac:chgData name="GMB MARCIN ORZECHOWSKI" userId="fd62201e-002a-4d17-b967-ed254c617515" providerId="ADAL" clId="{F438E4A3-992E-4CD7-9E03-5717B8F5E848}" dt="2024-06-27T15:14:54.874" v="372" actId="6549"/>
          <ac:spMkLst>
            <pc:docMk/>
            <pc:sldMk cId="2164392508" sldId="268"/>
            <ac:spMk id="2" creationId="{CE0C3720-7545-3C5C-F1E2-BB9DF7072361}"/>
          </ac:spMkLst>
        </pc:spChg>
        <pc:spChg chg="mod">
          <ac:chgData name="GMB MARCIN ORZECHOWSKI" userId="fd62201e-002a-4d17-b967-ed254c617515" providerId="ADAL" clId="{F438E4A3-992E-4CD7-9E03-5717B8F5E848}" dt="2024-06-27T15:17:00.772" v="395" actId="20577"/>
          <ac:spMkLst>
            <pc:docMk/>
            <pc:sldMk cId="2164392508" sldId="268"/>
            <ac:spMk id="3" creationId="{F7B70CE2-C46E-163E-D509-BE1460498D00}"/>
          </ac:spMkLst>
        </pc:spChg>
      </pc:sldChg>
      <pc:sldChg chg="modSp add mod setBg">
        <pc:chgData name="GMB MARCIN ORZECHOWSKI" userId="fd62201e-002a-4d17-b967-ed254c617515" providerId="ADAL" clId="{F438E4A3-992E-4CD7-9E03-5717B8F5E848}" dt="2024-06-27T15:33:08.965" v="465" actId="6549"/>
        <pc:sldMkLst>
          <pc:docMk/>
          <pc:sldMk cId="3489813739" sldId="269"/>
        </pc:sldMkLst>
        <pc:spChg chg="mod">
          <ac:chgData name="GMB MARCIN ORZECHOWSKI" userId="fd62201e-002a-4d17-b967-ed254c617515" providerId="ADAL" clId="{F438E4A3-992E-4CD7-9E03-5717B8F5E848}" dt="2024-06-27T15:33:08.965" v="465" actId="6549"/>
          <ac:spMkLst>
            <pc:docMk/>
            <pc:sldMk cId="3489813739" sldId="269"/>
            <ac:spMk id="3" creationId="{F7B70CE2-C46E-163E-D509-BE1460498D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704-1E4A-D74D-BF32-2F6A3CC7582A}" type="datetimeFigureOut">
              <a:rPr lang="it-IT" smtClean="0"/>
              <a:t>27/06/2024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FEED-E8ED-CF48-A6FE-093A926D5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2392439"/>
            <a:ext cx="7030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VECTOR - Nuclear Fusion Engine for Rocket Propulsion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A Revolutionary Fusion Propulsion System for Space Exploration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102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 BSBF2024</a:t>
            </a:r>
          </a:p>
          <a:p>
            <a:pPr>
              <a:lnSpc>
                <a:spcPct val="150000"/>
              </a:lnSpc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partnership, knowledge and technology transfer</a:t>
            </a:r>
            <a:endParaRPr lang="it-IT" sz="12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3" name="Obraz 2" descr="Obraz zawierający tekst, logo, Czcionka, Marka&#10;&#10;Opis wygenerowany automatycznie">
            <a:extLst>
              <a:ext uri="{FF2B5EF4-FFF2-40B4-BE49-F238E27FC236}">
                <a16:creationId xmlns:a16="http://schemas.microsoft.com/office/drawing/2014/main" id="{21E1AFE9-AC07-2B18-89F9-238BD0CDF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" y="127727"/>
            <a:ext cx="1061884" cy="4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1559157"/>
            <a:ext cx="62531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Roboto" panose="02000000000000000000" pitchFamily="2" charset="0"/>
                <a:ea typeface="Roboto" panose="02000000000000000000" pitchFamily="2" charset="0"/>
              </a:rPr>
              <a:t>VECTOR Engine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dirty="0"/>
              <a:t>The VECTOR Engine uses advanced fusion technology to provide efficient propulsion for deep space missions.</a:t>
            </a:r>
            <a:endParaRPr lang="pl-PL" sz="1600" dirty="0"/>
          </a:p>
          <a:p>
            <a:pPr algn="just"/>
            <a:endParaRPr lang="pl-PL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a typeface="Roboto" panose="02000000000000000000" pitchFamily="2" charset="0"/>
              </a:rPr>
              <a:t>The VECTOR Engine integrates Magneto-Inertial Confinement (MIC) with Inertial Confinement Fusion (ICF) to achieve fusion, providing both energy generation and propulsion capabilities</a:t>
            </a:r>
            <a:r>
              <a:rPr lang="pl-PL" sz="1600" dirty="0">
                <a:ea typeface="Roboto" panose="020000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ea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a typeface="Roboto" panose="02000000000000000000" pitchFamily="2" charset="0"/>
              </a:rPr>
              <a:t>This system enhances propulsion efficiency using Hall Effect Thrusters (HET) and is suitable for deep space missions due to its dual functionality as an energy generator and propulsion system.</a:t>
            </a:r>
            <a:endParaRPr lang="it-IT" sz="1600" dirty="0">
              <a:ea typeface="Roboto" panose="02000000000000000000" pitchFamily="2" charset="0"/>
            </a:endParaRPr>
          </a:p>
          <a:p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68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OVERVIEW</a:t>
            </a:r>
          </a:p>
          <a:p>
            <a:pPr>
              <a:lnSpc>
                <a:spcPct val="150000"/>
              </a:lnSpc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partnership, knowledge and technology transfer</a:t>
            </a:r>
            <a:endParaRPr lang="it-IT" sz="12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3" name="Obraz 2" descr="Obraz zawierający tekst, logo, Czcionka, Marka&#10;&#10;Opis wygenerowany automatycznie">
            <a:extLst>
              <a:ext uri="{FF2B5EF4-FFF2-40B4-BE49-F238E27FC236}">
                <a16:creationId xmlns:a16="http://schemas.microsoft.com/office/drawing/2014/main" id="{F288FDBD-CE19-7ED3-EB1B-F65E7980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" y="127727"/>
            <a:ext cx="1061884" cy="4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8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67F076-794F-1340-E452-F264A791DEFF}"/>
              </a:ext>
            </a:extLst>
          </p:cNvPr>
          <p:cNvSpPr txBox="1"/>
          <p:nvPr/>
        </p:nvSpPr>
        <p:spPr>
          <a:xfrm>
            <a:off x="1040449" y="4484740"/>
            <a:ext cx="575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 more information contact:  </a:t>
            </a:r>
            <a:r>
              <a:rPr lang="it-IT" sz="1200" dirty="0">
                <a:solidFill>
                  <a:schemeClr val="accent1"/>
                </a:solidFill>
                <a:latin typeface="Montserrat" pitchFamily="2" charset="77"/>
              </a:rPr>
              <a:t>technologytransfer@f4e.europa.eu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1448558" y="514603"/>
            <a:ext cx="6928525" cy="68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Call for partnership, knowledge and technology transfer</a:t>
            </a:r>
            <a:endParaRPr kumimoji="0" lang="it-IT" sz="12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B70CE2-C46E-163E-D509-BE1460498D00}"/>
              </a:ext>
            </a:extLst>
          </p:cNvPr>
          <p:cNvSpPr txBox="1"/>
          <p:nvPr/>
        </p:nvSpPr>
        <p:spPr>
          <a:xfrm>
            <a:off x="516675" y="1455247"/>
            <a:ext cx="50186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it-IT" b="1" dirty="0"/>
              <a:t>Benefits of the technology: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High Energy Efficiency</a:t>
            </a:r>
            <a:r>
              <a:rPr lang="pl-PL" sz="1100" dirty="0"/>
              <a:t>:</a:t>
            </a:r>
            <a:r>
              <a:rPr lang="en-US" sz="1100" dirty="0"/>
              <a:t> Minimal </a:t>
            </a:r>
            <a:r>
              <a:rPr lang="pl-PL" sz="1100" dirty="0"/>
              <a:t>f</a:t>
            </a:r>
            <a:r>
              <a:rPr lang="en-US" sz="1100" dirty="0" err="1"/>
              <a:t>uel</a:t>
            </a:r>
            <a:r>
              <a:rPr lang="en-US" sz="1100" dirty="0"/>
              <a:t> </a:t>
            </a:r>
            <a:r>
              <a:rPr lang="pl-PL" sz="1100" dirty="0"/>
              <a:t>r</a:t>
            </a:r>
            <a:r>
              <a:rPr lang="en-US" sz="1100" dirty="0" err="1"/>
              <a:t>equirement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1100" dirty="0"/>
              <a:t>Safety Advantages</a:t>
            </a:r>
            <a:r>
              <a:rPr lang="pl-PL" sz="1100" dirty="0"/>
              <a:t>:</a:t>
            </a:r>
            <a:r>
              <a:rPr lang="en-US" sz="1100" dirty="0"/>
              <a:t> </a:t>
            </a:r>
            <a:r>
              <a:rPr lang="pl-PL" sz="1100" dirty="0" err="1"/>
              <a:t>Minimal</a:t>
            </a:r>
            <a:r>
              <a:rPr lang="pl-PL" sz="1100" dirty="0"/>
              <a:t> </a:t>
            </a:r>
            <a:r>
              <a:rPr lang="en-US" sz="1100" dirty="0"/>
              <a:t>radioactive </a:t>
            </a:r>
            <a:r>
              <a:rPr lang="pl-PL" sz="1100" dirty="0"/>
              <a:t>w</a:t>
            </a:r>
            <a:r>
              <a:rPr lang="en-US" sz="1100" dirty="0" err="1"/>
              <a:t>aste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1100" dirty="0"/>
              <a:t>Scalability and Versatility</a:t>
            </a:r>
            <a:r>
              <a:rPr lang="pl-PL" sz="1100" dirty="0"/>
              <a:t>:</a:t>
            </a:r>
            <a:r>
              <a:rPr lang="en-US" sz="1100" dirty="0"/>
              <a:t> From small probes to large crewed ships. 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Continuous Operation Capability</a:t>
            </a:r>
            <a:r>
              <a:rPr lang="pl-PL" sz="1100" dirty="0"/>
              <a:t>:</a:t>
            </a:r>
            <a:r>
              <a:rPr lang="en-US" sz="1100" dirty="0"/>
              <a:t> Allowing for maneuvers and adjustments throughout the mission duration.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Cost-Effectiveness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Lower Lifetime Costs </a:t>
            </a:r>
            <a:r>
              <a:rPr lang="pl-PL" sz="1100" dirty="0"/>
              <a:t>:</a:t>
            </a:r>
            <a:r>
              <a:rPr lang="en-US" sz="1100" dirty="0"/>
              <a:t>The high efficiency and reduced fuel needs. 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Reusability across multiple missions</a:t>
            </a:r>
            <a:endParaRPr lang="it-IT" sz="1100" dirty="0"/>
          </a:p>
        </p:txBody>
      </p:sp>
      <p:pic>
        <p:nvPicPr>
          <p:cNvPr id="4" name="Picture 3" descr="A close-up of a metal object&#10;&#10;Description automatically generated">
            <a:extLst>
              <a:ext uri="{FF2B5EF4-FFF2-40B4-BE49-F238E27FC236}">
                <a16:creationId xmlns:a16="http://schemas.microsoft.com/office/drawing/2014/main" id="{3A9EF223-A842-123E-A587-05B513B1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75684" y="1070273"/>
            <a:ext cx="2076347" cy="2833933"/>
          </a:xfrm>
          <a:prstGeom prst="rect">
            <a:avLst/>
          </a:prstGeom>
        </p:spPr>
      </p:pic>
      <p:pic>
        <p:nvPicPr>
          <p:cNvPr id="13" name="Obraz 12" descr="Obraz zawierający tekst, logo, Czcionka, Marka&#10;&#10;Opis wygenerowany automatycznie">
            <a:extLst>
              <a:ext uri="{FF2B5EF4-FFF2-40B4-BE49-F238E27FC236}">
                <a16:creationId xmlns:a16="http://schemas.microsoft.com/office/drawing/2014/main" id="{0B8CE390-F121-7D05-9CF0-207429FC7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1" y="127727"/>
            <a:ext cx="1061884" cy="4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67F076-794F-1340-E452-F264A791DEFF}"/>
              </a:ext>
            </a:extLst>
          </p:cNvPr>
          <p:cNvSpPr txBox="1"/>
          <p:nvPr/>
        </p:nvSpPr>
        <p:spPr>
          <a:xfrm>
            <a:off x="1040449" y="4484740"/>
            <a:ext cx="575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 more information contact:  </a:t>
            </a:r>
            <a:r>
              <a:rPr lang="it-IT" sz="1200" dirty="0">
                <a:solidFill>
                  <a:schemeClr val="accent1"/>
                </a:solidFill>
                <a:latin typeface="Montserrat" pitchFamily="2" charset="77"/>
              </a:rPr>
              <a:t>technologytransfer@f4e.europa.eu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1448558" y="514603"/>
            <a:ext cx="6928525" cy="68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Call for partnership, knowledge and technology transfer</a:t>
            </a:r>
            <a:endParaRPr kumimoji="0" lang="it-IT" sz="12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B70CE2-C46E-163E-D509-BE1460498D00}"/>
              </a:ext>
            </a:extLst>
          </p:cNvPr>
          <p:cNvSpPr txBox="1"/>
          <p:nvPr/>
        </p:nvSpPr>
        <p:spPr>
          <a:xfrm>
            <a:off x="516675" y="1455247"/>
            <a:ext cx="50186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pl-PL" b="1" dirty="0"/>
              <a:t>W</a:t>
            </a:r>
            <a:r>
              <a:rPr lang="en-US" b="1" dirty="0"/>
              <a:t>hat kind of partner</a:t>
            </a:r>
            <a:r>
              <a:rPr lang="pl-PL" b="1" dirty="0"/>
              <a:t>s</a:t>
            </a:r>
            <a:r>
              <a:rPr lang="en-US" b="1" dirty="0"/>
              <a:t> we are looking for?</a:t>
            </a:r>
            <a:endParaRPr lang="it-IT" b="1" dirty="0"/>
          </a:p>
          <a:p>
            <a:pPr>
              <a:spcAft>
                <a:spcPts val="600"/>
              </a:spcAft>
            </a:pPr>
            <a:r>
              <a:rPr lang="en-US" sz="1100" dirty="0"/>
              <a:t>Aerospace Companies and Space Agencies specializing in propulsion systems and deep space missions.</a:t>
            </a:r>
            <a:endParaRPr lang="pl-PL" sz="1100" dirty="0"/>
          </a:p>
          <a:p>
            <a:pPr>
              <a:spcAft>
                <a:spcPts val="600"/>
              </a:spcAft>
            </a:pPr>
            <a:r>
              <a:rPr lang="en-US" sz="1100" dirty="0"/>
              <a:t>Space Propulsion Systems (Specifically Ion Propulsion Systems made by agencies like the ESA)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Plasma Modelling &amp; Diagnostics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Superconductors</a:t>
            </a:r>
            <a:r>
              <a:rPr lang="pl-PL" sz="1100" dirty="0"/>
              <a:t>, MIC, ICF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1100" dirty="0"/>
              <a:t>Laser research facilities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RF cavity resonance, RF heating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Material Research</a:t>
            </a:r>
            <a:r>
              <a:rPr lang="pl-PL" sz="1100" dirty="0"/>
              <a:t> </a:t>
            </a:r>
            <a:r>
              <a:rPr lang="en-US" sz="1100" dirty="0"/>
              <a:t>for Space &amp; Fusion</a:t>
            </a:r>
            <a:endParaRPr lang="pl-PL" sz="1100" dirty="0"/>
          </a:p>
          <a:p>
            <a:pPr>
              <a:spcAft>
                <a:spcPts val="600"/>
              </a:spcAft>
            </a:pPr>
            <a:r>
              <a:rPr lang="pl-PL" sz="1100" dirty="0" err="1"/>
              <a:t>Plasma</a:t>
            </a:r>
            <a:r>
              <a:rPr lang="pl-PL" sz="1100" dirty="0"/>
              <a:t> </a:t>
            </a:r>
            <a:r>
              <a:rPr lang="pl-PL" sz="1100" dirty="0" err="1"/>
              <a:t>Experts</a:t>
            </a:r>
            <a:r>
              <a:rPr lang="pl-PL" sz="1100" dirty="0"/>
              <a:t>, </a:t>
            </a:r>
            <a:r>
              <a:rPr lang="pl-PL" sz="1100" dirty="0" err="1"/>
              <a:t>Material</a:t>
            </a:r>
            <a:r>
              <a:rPr lang="pl-PL" sz="1100" dirty="0"/>
              <a:t> </a:t>
            </a:r>
            <a:r>
              <a:rPr lang="pl-PL" sz="1100" dirty="0" err="1"/>
              <a:t>Experts</a:t>
            </a:r>
            <a:r>
              <a:rPr lang="pl-PL" sz="1100" dirty="0"/>
              <a:t>, </a:t>
            </a:r>
            <a:r>
              <a:rPr lang="pl-PL" sz="1100" dirty="0" err="1"/>
              <a:t>Propulsion</a:t>
            </a:r>
            <a:r>
              <a:rPr lang="pl-PL" sz="1100" dirty="0"/>
              <a:t> </a:t>
            </a:r>
            <a:r>
              <a:rPr lang="pl-PL" sz="1100" dirty="0" err="1"/>
              <a:t>Experts</a:t>
            </a:r>
            <a:endParaRPr lang="it-IT" sz="1100" dirty="0"/>
          </a:p>
        </p:txBody>
      </p:sp>
      <p:pic>
        <p:nvPicPr>
          <p:cNvPr id="4" name="Picture 3" descr="A close-up of a metal object&#10;&#10;Description automatically generated">
            <a:extLst>
              <a:ext uri="{FF2B5EF4-FFF2-40B4-BE49-F238E27FC236}">
                <a16:creationId xmlns:a16="http://schemas.microsoft.com/office/drawing/2014/main" id="{3A9EF223-A842-123E-A587-05B513B1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75684" y="1070273"/>
            <a:ext cx="2076347" cy="2833933"/>
          </a:xfrm>
          <a:prstGeom prst="rect">
            <a:avLst/>
          </a:prstGeom>
        </p:spPr>
      </p:pic>
      <p:pic>
        <p:nvPicPr>
          <p:cNvPr id="13" name="Obraz 12" descr="Obraz zawierający tekst, logo, Czcionka, Marka&#10;&#10;Opis wygenerowany automatycznie">
            <a:extLst>
              <a:ext uri="{FF2B5EF4-FFF2-40B4-BE49-F238E27FC236}">
                <a16:creationId xmlns:a16="http://schemas.microsoft.com/office/drawing/2014/main" id="{0B8CE390-F121-7D05-9CF0-207429FC7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1" y="127727"/>
            <a:ext cx="1061884" cy="41928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0C3720-7545-3C5C-F1E2-BB9DF7072361}"/>
              </a:ext>
            </a:extLst>
          </p:cNvPr>
          <p:cNvSpPr txBox="1"/>
          <p:nvPr/>
        </p:nvSpPr>
        <p:spPr>
          <a:xfrm>
            <a:off x="5596891" y="3701845"/>
            <a:ext cx="283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VECTOR - Nuclear Fusion Engine for Rocket Propulsion</a:t>
            </a:r>
            <a:r>
              <a:rPr lang="pl-PL" sz="1100" b="1" dirty="0">
                <a:latin typeface="Roboto" panose="02000000000000000000" pitchFamily="2" charset="0"/>
                <a:ea typeface="Roboto" panose="02000000000000000000" pitchFamily="2" charset="0"/>
              </a:rPr>
              <a:t> (TRL 2-3 )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439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67F076-794F-1340-E452-F264A791DEFF}"/>
              </a:ext>
            </a:extLst>
          </p:cNvPr>
          <p:cNvSpPr txBox="1"/>
          <p:nvPr/>
        </p:nvSpPr>
        <p:spPr>
          <a:xfrm>
            <a:off x="1040449" y="4484740"/>
            <a:ext cx="575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 more information contact:  </a:t>
            </a:r>
            <a:r>
              <a:rPr lang="it-IT" sz="1200" dirty="0">
                <a:solidFill>
                  <a:schemeClr val="accent1"/>
                </a:solidFill>
                <a:latin typeface="Montserrat" pitchFamily="2" charset="77"/>
              </a:rPr>
              <a:t>technologytransfer@f4e.europa.eu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1448558" y="514603"/>
            <a:ext cx="6928525" cy="68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Call for partnership, knowledge and technology transfer</a:t>
            </a:r>
            <a:endParaRPr kumimoji="0" lang="it-IT" sz="12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B70CE2-C46E-163E-D509-BE1460498D00}"/>
              </a:ext>
            </a:extLst>
          </p:cNvPr>
          <p:cNvSpPr txBox="1"/>
          <p:nvPr/>
        </p:nvSpPr>
        <p:spPr>
          <a:xfrm>
            <a:off x="516675" y="1455247"/>
            <a:ext cx="5018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pl-PL" b="1" dirty="0"/>
              <a:t>VECTOR - </a:t>
            </a:r>
            <a:r>
              <a:rPr lang="en-US" b="1" dirty="0"/>
              <a:t>efficiencies unmatched by other engines</a:t>
            </a:r>
            <a:endParaRPr lang="it-IT" b="1" dirty="0"/>
          </a:p>
          <a:p>
            <a:pPr>
              <a:spcAft>
                <a:spcPts val="600"/>
              </a:spcAft>
            </a:pPr>
            <a:r>
              <a:rPr lang="pl-PL" sz="1100" dirty="0"/>
              <a:t>Much </a:t>
            </a:r>
            <a:r>
              <a:rPr lang="en-US" sz="1100" dirty="0"/>
              <a:t>Faster Mission Times: The higher thrust capabilities of VECTOR shorten travel times to distant destinations</a:t>
            </a:r>
            <a:r>
              <a:rPr lang="pl-PL" sz="11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Versatile Fuel Handling: VECTOR's use of fusion fuel offers a broader potential for in-situ resource utilization compared to the specialized propellants required for </a:t>
            </a:r>
            <a:r>
              <a:rPr lang="pl-PL" sz="1100" dirty="0" err="1"/>
              <a:t>other</a:t>
            </a:r>
            <a:r>
              <a:rPr lang="pl-PL" sz="1100" dirty="0"/>
              <a:t> </a:t>
            </a:r>
            <a:r>
              <a:rPr lang="pl-PL" sz="1100" dirty="0" err="1"/>
              <a:t>types</a:t>
            </a:r>
            <a:r>
              <a:rPr lang="pl-PL" sz="1100" dirty="0"/>
              <a:t> of </a:t>
            </a:r>
            <a:r>
              <a:rPr lang="pl-PL" sz="1100" dirty="0" err="1"/>
              <a:t>engines</a:t>
            </a:r>
            <a:r>
              <a:rPr lang="en-US" sz="11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Direct Energy Conversion: VECTOR’s ability to more effectively convert fusion energy into electrical power and thrust via integrated systems like Hall Effect Thrusters offers a practical advantage in energy utilization over other fusion concepts which may rely solely on thermal conversion processes.</a:t>
            </a:r>
            <a:endParaRPr lang="pl-PL" sz="1100" dirty="0"/>
          </a:p>
          <a:p>
            <a:pPr>
              <a:spcAft>
                <a:spcPts val="600"/>
              </a:spcAft>
            </a:pPr>
            <a:r>
              <a:rPr lang="it-IT" sz="1100" dirty="0"/>
              <a:t>Non-Neutronic Fusion: VECTOR’s pB11 fusion minimizes this issue, simplifying the engine and spacecraft design.</a:t>
            </a:r>
          </a:p>
        </p:txBody>
      </p:sp>
      <p:pic>
        <p:nvPicPr>
          <p:cNvPr id="4" name="Picture 3" descr="A close-up of a metal object&#10;&#10;Description automatically generated">
            <a:extLst>
              <a:ext uri="{FF2B5EF4-FFF2-40B4-BE49-F238E27FC236}">
                <a16:creationId xmlns:a16="http://schemas.microsoft.com/office/drawing/2014/main" id="{3A9EF223-A842-123E-A587-05B513B1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75684" y="1070273"/>
            <a:ext cx="2076347" cy="2833933"/>
          </a:xfrm>
          <a:prstGeom prst="rect">
            <a:avLst/>
          </a:prstGeom>
        </p:spPr>
      </p:pic>
      <p:pic>
        <p:nvPicPr>
          <p:cNvPr id="13" name="Obraz 12" descr="Obraz zawierający tekst, logo, Czcionka, Marka&#10;&#10;Opis wygenerowany automatycznie">
            <a:extLst>
              <a:ext uri="{FF2B5EF4-FFF2-40B4-BE49-F238E27FC236}">
                <a16:creationId xmlns:a16="http://schemas.microsoft.com/office/drawing/2014/main" id="{0B8CE390-F121-7D05-9CF0-207429FC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" y="127727"/>
            <a:ext cx="1061884" cy="41928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0C3720-7545-3C5C-F1E2-BB9DF7072361}"/>
              </a:ext>
            </a:extLst>
          </p:cNvPr>
          <p:cNvSpPr txBox="1"/>
          <p:nvPr/>
        </p:nvSpPr>
        <p:spPr>
          <a:xfrm>
            <a:off x="5596891" y="3701845"/>
            <a:ext cx="283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Roboto" panose="02000000000000000000" pitchFamily="2" charset="0"/>
                <a:ea typeface="Roboto" panose="02000000000000000000" pitchFamily="2" charset="0"/>
              </a:rPr>
              <a:t>VECTOR - Nuclear Fusion Engine for Rocket Propulsion</a:t>
            </a:r>
            <a:r>
              <a:rPr lang="pl-PL" sz="1100" b="1" dirty="0">
                <a:latin typeface="Roboto" panose="02000000000000000000" pitchFamily="2" charset="0"/>
                <a:ea typeface="Roboto" panose="02000000000000000000" pitchFamily="2" charset="0"/>
              </a:rPr>
              <a:t> (TRL 2-3 )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813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463</Words>
  <Application>Microsoft Office PowerPoint</Application>
  <PresentationFormat>Pokaz na ekranie (16:9)</PresentationFormat>
  <Paragraphs>45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Roboto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Divulgando Srl</dc:creator>
  <cp:lastModifiedBy>GMB MARCIN ORZECHOWSKI</cp:lastModifiedBy>
  <cp:revision>95</cp:revision>
  <dcterms:created xsi:type="dcterms:W3CDTF">2023-08-24T14:02:40Z</dcterms:created>
  <dcterms:modified xsi:type="dcterms:W3CDTF">2024-06-27T15:33:14Z</dcterms:modified>
</cp:coreProperties>
</file>