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presProps.xml" ContentType="application/vnd.openxmlformats-officedocument.presentationml.presProps+xml"/>
  <Override PartName="/ppt/media/image1.jpeg" ContentType="image/jpeg"/>
  <Override PartName="/ppt/media/image2.png" ContentType="image/png"/>
  <Override PartName="/ppt/media/image3.jpeg" ContentType="image/jpeg"/>
  <Override PartName="/ppt/media/image4.png" ContentType="image/png"/>
  <Override PartName="/ppt/media/image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</p:sldMasterIdLst>
  <p:sldIdLst>
    <p:sldId id="256" r:id="rId13"/>
    <p:sldId id="257" r:id="rId14"/>
  </p:sldIdLst>
  <p:sldSz cx="9144000" cy="51435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" Target="slides/slide1.xml"/><Relationship Id="rId14" Type="http://schemas.openxmlformats.org/officeDocument/2006/relationships/slide" Target="slides/slide2.xml"/><Relationship Id="rId1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143000" y="841680"/>
            <a:ext cx="6857280" cy="178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r-H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r-H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14B384F-25FC-465A-AFAE-BCD9A023BC9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hr-H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OBJECT_WITH_CAPTIO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9"/>
          </p:nvPr>
        </p:nvSpPr>
        <p:spPr/>
        <p:txBody>
          <a:bodyPr/>
          <a:p>
            <a:fld id="{B60FBD4A-0FB8-4351-84C6-A193427816A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0"/>
          </p:nvPr>
        </p:nvSpPr>
        <p:spPr/>
        <p:txBody>
          <a:bodyPr/>
          <a:p>
            <a:r>
              <a:rPr lang="hr-H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_WITH_CAPTIO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2"/>
          </p:nvPr>
        </p:nvSpPr>
        <p:spPr/>
        <p:txBody>
          <a:bodyPr/>
          <a:p>
            <a:fld id="{3501ED48-2EEF-4CC0-8E0A-E8F11D7088C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3"/>
          </p:nvPr>
        </p:nvSpPr>
        <p:spPr/>
        <p:txBody>
          <a:bodyPr/>
          <a:p>
            <a:r>
              <a:rPr lang="hr-H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VERTICAL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8CB128BC-ED1A-4711-BB53-4D1FB96316F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hr-H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_TITLE_AND_VERTICAL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5D37B9EA-76F3-4FE3-80AA-7918AA391C0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hr-H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143000" y="841680"/>
            <a:ext cx="6857280" cy="178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r-H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r-H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7225FBD3-6CC0-4C36-AAE7-F24985DB26B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hr-H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18C9FBAA-71C8-49C6-A829-5B749005E5F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hr-H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_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143000" y="841680"/>
            <a:ext cx="6857280" cy="178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r-H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r-H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r-H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F40A4618-AA5B-49DA-A827-7B698A1A386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hr-H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WO_OBJECTS_WITH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0"/>
          </p:nvPr>
        </p:nvSpPr>
        <p:spPr/>
        <p:txBody>
          <a:bodyPr/>
          <a:p>
            <a:fld id="{792CEDAE-D296-4146-985D-FB7B1E1DF63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1"/>
          </p:nvPr>
        </p:nvSpPr>
        <p:spPr/>
        <p:txBody>
          <a:bodyPr/>
          <a:p>
            <a:r>
              <a:rPr lang="hr-H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1143000" y="841680"/>
            <a:ext cx="6857280" cy="178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r-H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3"/>
          </p:nvPr>
        </p:nvSpPr>
        <p:spPr/>
        <p:txBody>
          <a:bodyPr/>
          <a:p>
            <a:fld id="{AFAB11A9-6E22-4F05-9C28-C08481B0567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4"/>
          </p:nvPr>
        </p:nvSpPr>
        <p:spPr/>
        <p:txBody>
          <a:bodyPr/>
          <a:p>
            <a:r>
              <a:rPr lang="hr-H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6"/>
          </p:nvPr>
        </p:nvSpPr>
        <p:spPr/>
        <p:txBody>
          <a:bodyPr/>
          <a:p>
            <a:fld id="{B32F763B-BB1B-41C5-BA3B-988B7E13663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7"/>
          </p:nvPr>
        </p:nvSpPr>
        <p:spPr/>
        <p:txBody>
          <a:bodyPr/>
          <a:p>
            <a:r>
              <a:rPr lang="hr-H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143000" y="841680"/>
            <a:ext cx="6857280" cy="178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hr-H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 idx="1"/>
          </p:nvPr>
        </p:nvSpPr>
        <p:spPr>
          <a:xfrm>
            <a:off x="3029040" y="4767120"/>
            <a:ext cx="308556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hr-H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hr-HR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hr-H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6458040" y="4767120"/>
            <a:ext cx="205668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it-IT" sz="900" spc="-1" strike="noStrike">
                <a:solidFill>
                  <a:srgbClr val="888888"/>
                </a:solidFill>
                <a:latin typeface="Calibri"/>
                <a:ea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1BFC17CC-1DA3-4953-84CA-76E1B4396317}" type="slidenum">
              <a:rPr b="0" lang="it-IT" sz="900" spc="-1" strike="noStrike">
                <a:solidFill>
                  <a:srgbClr val="888888"/>
                </a:solidFill>
                <a:latin typeface="Calibri"/>
                <a:ea typeface="Calibri"/>
              </a:rPr>
              <a:t>&lt;number&gt;</a:t>
            </a:fld>
            <a:endParaRPr b="0" lang="hr-HR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628560" y="4767120"/>
            <a:ext cx="205668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hr-H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hr-HR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hr-H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hr-H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hr-H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hr-H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hr-H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hr-H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hr-H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hr-H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ftr" idx="28"/>
          </p:nvPr>
        </p:nvSpPr>
        <p:spPr>
          <a:xfrm>
            <a:off x="3029040" y="4767120"/>
            <a:ext cx="308556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hr-H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hr-HR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hr-H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ldNum" idx="29"/>
          </p:nvPr>
        </p:nvSpPr>
        <p:spPr>
          <a:xfrm>
            <a:off x="6458040" y="4767120"/>
            <a:ext cx="205668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it-IT" sz="900" spc="-1" strike="noStrike">
                <a:solidFill>
                  <a:srgbClr val="888888"/>
                </a:solidFill>
                <a:latin typeface="Calibri"/>
                <a:ea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8F1BFC3-20CB-40EF-AD58-D0794673F502}" type="slidenum">
              <a:rPr b="0" lang="it-IT" sz="900" spc="-1" strike="noStrike">
                <a:solidFill>
                  <a:srgbClr val="888888"/>
                </a:solidFill>
                <a:latin typeface="Calibri"/>
                <a:ea typeface="Calibri"/>
              </a:rPr>
              <a:t>&lt;number&gt;</a:t>
            </a:fld>
            <a:endParaRPr b="0" lang="hr-HR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dt" idx="30"/>
          </p:nvPr>
        </p:nvSpPr>
        <p:spPr>
          <a:xfrm>
            <a:off x="628560" y="4767120"/>
            <a:ext cx="205668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hr-H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hr-HR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hr-H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ftr" idx="31"/>
          </p:nvPr>
        </p:nvSpPr>
        <p:spPr>
          <a:xfrm>
            <a:off x="3029040" y="4767120"/>
            <a:ext cx="308556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hr-H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hr-HR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hr-H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ldNum" idx="32"/>
          </p:nvPr>
        </p:nvSpPr>
        <p:spPr>
          <a:xfrm>
            <a:off x="6458040" y="4767120"/>
            <a:ext cx="205668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it-IT" sz="900" spc="-1" strike="noStrike">
                <a:solidFill>
                  <a:srgbClr val="888888"/>
                </a:solidFill>
                <a:latin typeface="Calibri"/>
                <a:ea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608C572-E045-4DF3-A8E1-2584B1325C3A}" type="slidenum">
              <a:rPr b="0" lang="it-IT" sz="900" spc="-1" strike="noStrike">
                <a:solidFill>
                  <a:srgbClr val="888888"/>
                </a:solidFill>
                <a:latin typeface="Calibri"/>
                <a:ea typeface="Calibri"/>
              </a:rPr>
              <a:t>&lt;number&gt;</a:t>
            </a:fld>
            <a:endParaRPr b="0" lang="hr-HR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dt" idx="33"/>
          </p:nvPr>
        </p:nvSpPr>
        <p:spPr>
          <a:xfrm>
            <a:off x="628560" y="4767120"/>
            <a:ext cx="205668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hr-H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hr-HR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hr-H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ftr" idx="4"/>
          </p:nvPr>
        </p:nvSpPr>
        <p:spPr>
          <a:xfrm>
            <a:off x="3029040" y="4767120"/>
            <a:ext cx="308556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hr-H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hr-HR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hr-H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ldNum" idx="5"/>
          </p:nvPr>
        </p:nvSpPr>
        <p:spPr>
          <a:xfrm>
            <a:off x="6458040" y="4767120"/>
            <a:ext cx="205668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it-IT" sz="900" spc="-1" strike="noStrike">
                <a:solidFill>
                  <a:srgbClr val="888888"/>
                </a:solidFill>
                <a:latin typeface="Calibri"/>
                <a:ea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C4343682-27FA-4660-B4E0-FA0A38E6BF75}" type="slidenum">
              <a:rPr b="0" lang="it-IT" sz="900" spc="-1" strike="noStrike">
                <a:solidFill>
                  <a:srgbClr val="888888"/>
                </a:solidFill>
                <a:latin typeface="Calibri"/>
                <a:ea typeface="Calibri"/>
              </a:rPr>
              <a:t>&lt;number&gt;</a:t>
            </a:fld>
            <a:endParaRPr b="0" lang="hr-HR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dt" idx="6"/>
          </p:nvPr>
        </p:nvSpPr>
        <p:spPr>
          <a:xfrm>
            <a:off x="628560" y="4767120"/>
            <a:ext cx="205668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hr-H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hr-HR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hr-H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ftr" idx="7"/>
          </p:nvPr>
        </p:nvSpPr>
        <p:spPr>
          <a:xfrm>
            <a:off x="3029040" y="4767120"/>
            <a:ext cx="308556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hr-H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hr-HR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hr-H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ldNum" idx="8"/>
          </p:nvPr>
        </p:nvSpPr>
        <p:spPr>
          <a:xfrm>
            <a:off x="6458040" y="4767120"/>
            <a:ext cx="205668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it-IT" sz="900" spc="-1" strike="noStrike">
                <a:solidFill>
                  <a:srgbClr val="888888"/>
                </a:solidFill>
                <a:latin typeface="Calibri"/>
                <a:ea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F7421AD2-8A88-43E1-A5E8-2A0190D431C9}" type="slidenum">
              <a:rPr b="0" lang="it-IT" sz="900" spc="-1" strike="noStrike">
                <a:solidFill>
                  <a:srgbClr val="888888"/>
                </a:solidFill>
                <a:latin typeface="Calibri"/>
                <a:ea typeface="Calibri"/>
              </a:rPr>
              <a:t>&lt;number&gt;</a:t>
            </a:fld>
            <a:endParaRPr b="0" lang="hr-HR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dt" idx="9"/>
          </p:nvPr>
        </p:nvSpPr>
        <p:spPr>
          <a:xfrm>
            <a:off x="628560" y="4767120"/>
            <a:ext cx="205668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hr-H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hr-HR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hr-H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143000" y="841680"/>
            <a:ext cx="6857280" cy="178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hr-H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hr-HR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hr-HR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hr-HR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hr-HR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hr-HR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hr-HR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hr-H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ftr" idx="10"/>
          </p:nvPr>
        </p:nvSpPr>
        <p:spPr>
          <a:xfrm>
            <a:off x="3029040" y="4767120"/>
            <a:ext cx="308556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hr-H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hr-HR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hr-H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sldNum" idx="11"/>
          </p:nvPr>
        </p:nvSpPr>
        <p:spPr>
          <a:xfrm>
            <a:off x="6458040" y="4767120"/>
            <a:ext cx="205668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it-IT" sz="900" spc="-1" strike="noStrike">
                <a:solidFill>
                  <a:srgbClr val="888888"/>
                </a:solidFill>
                <a:latin typeface="Calibri"/>
                <a:ea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BAC1D02F-268D-41BF-9AED-BD2A4F6E83B6}" type="slidenum">
              <a:rPr b="0" lang="it-IT" sz="900" spc="-1" strike="noStrike">
                <a:solidFill>
                  <a:srgbClr val="888888"/>
                </a:solidFill>
                <a:latin typeface="Calibri"/>
                <a:ea typeface="Calibri"/>
              </a:rPr>
              <a:t>&lt;number&gt;</a:t>
            </a:fld>
            <a:endParaRPr b="0" lang="hr-HR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" name="PlaceHolder 5"/>
          <p:cNvSpPr>
            <a:spLocks noGrp="1"/>
          </p:cNvSpPr>
          <p:nvPr>
            <p:ph type="dt" idx="12"/>
          </p:nvPr>
        </p:nvSpPr>
        <p:spPr>
          <a:xfrm>
            <a:off x="628560" y="4767120"/>
            <a:ext cx="205668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hr-H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hr-HR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hr-H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ftr" idx="13"/>
          </p:nvPr>
        </p:nvSpPr>
        <p:spPr>
          <a:xfrm>
            <a:off x="3029040" y="4767120"/>
            <a:ext cx="308556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hr-H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hr-HR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hr-H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sldNum" idx="14"/>
          </p:nvPr>
        </p:nvSpPr>
        <p:spPr>
          <a:xfrm>
            <a:off x="6458040" y="4767120"/>
            <a:ext cx="205668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it-IT" sz="900" spc="-1" strike="noStrike">
                <a:solidFill>
                  <a:srgbClr val="888888"/>
                </a:solidFill>
                <a:latin typeface="Calibri"/>
                <a:ea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BA761D79-4199-4C53-A06E-2619B0D4A3F8}" type="slidenum">
              <a:rPr b="0" lang="it-IT" sz="900" spc="-1" strike="noStrike">
                <a:solidFill>
                  <a:srgbClr val="888888"/>
                </a:solidFill>
                <a:latin typeface="Calibri"/>
                <a:ea typeface="Calibri"/>
              </a:rPr>
              <a:t>&lt;number&gt;</a:t>
            </a:fld>
            <a:endParaRPr b="0" lang="hr-HR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dt" idx="15"/>
          </p:nvPr>
        </p:nvSpPr>
        <p:spPr>
          <a:xfrm>
            <a:off x="628560" y="4767120"/>
            <a:ext cx="205668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hr-H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hr-HR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hr-H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143000" y="841680"/>
            <a:ext cx="6857280" cy="178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hr-H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222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hr-HR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hr-HR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hr-HR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hr-HR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hr-HR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hr-HR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hr-H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222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hr-HR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hr-HR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hr-HR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hr-HR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hr-HR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hr-HR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hr-H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ftr" idx="16"/>
          </p:nvPr>
        </p:nvSpPr>
        <p:spPr>
          <a:xfrm>
            <a:off x="3029040" y="4767120"/>
            <a:ext cx="308556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hr-H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hr-HR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hr-H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" name="PlaceHolder 5"/>
          <p:cNvSpPr>
            <a:spLocks noGrp="1"/>
          </p:cNvSpPr>
          <p:nvPr>
            <p:ph type="sldNum" idx="17"/>
          </p:nvPr>
        </p:nvSpPr>
        <p:spPr>
          <a:xfrm>
            <a:off x="6458040" y="4767120"/>
            <a:ext cx="205668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it-IT" sz="900" spc="-1" strike="noStrike">
                <a:solidFill>
                  <a:srgbClr val="888888"/>
                </a:solidFill>
                <a:latin typeface="Calibri"/>
                <a:ea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EE9DBBC5-0C14-4393-95C5-41FCDD26CC4B}" type="slidenum">
              <a:rPr b="0" lang="it-IT" sz="900" spc="-1" strike="noStrike">
                <a:solidFill>
                  <a:srgbClr val="888888"/>
                </a:solidFill>
                <a:latin typeface="Calibri"/>
                <a:ea typeface="Calibri"/>
              </a:rPr>
              <a:t>&lt;number&gt;</a:t>
            </a:fld>
            <a:endParaRPr b="0" lang="hr-HR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6"/>
          <p:cNvSpPr>
            <a:spLocks noGrp="1"/>
          </p:cNvSpPr>
          <p:nvPr>
            <p:ph type="dt" idx="18"/>
          </p:nvPr>
        </p:nvSpPr>
        <p:spPr>
          <a:xfrm>
            <a:off x="628560" y="4767120"/>
            <a:ext cx="205668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hr-H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hr-HR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hr-H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ftr" idx="19"/>
          </p:nvPr>
        </p:nvSpPr>
        <p:spPr>
          <a:xfrm>
            <a:off x="3029040" y="4767120"/>
            <a:ext cx="308556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hr-H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hr-HR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hr-H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sldNum" idx="20"/>
          </p:nvPr>
        </p:nvSpPr>
        <p:spPr>
          <a:xfrm>
            <a:off x="6458040" y="4767120"/>
            <a:ext cx="205668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it-IT" sz="900" spc="-1" strike="noStrike">
                <a:solidFill>
                  <a:srgbClr val="888888"/>
                </a:solidFill>
                <a:latin typeface="Calibri"/>
                <a:ea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46CD32F-84C2-4E39-B0C0-E112B395B70E}" type="slidenum">
              <a:rPr b="0" lang="it-IT" sz="900" spc="-1" strike="noStrike">
                <a:solidFill>
                  <a:srgbClr val="888888"/>
                </a:solidFill>
                <a:latin typeface="Calibri"/>
                <a:ea typeface="Calibri"/>
              </a:rPr>
              <a:t>&lt;number&gt;</a:t>
            </a:fld>
            <a:endParaRPr b="0" lang="hr-HR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dt" idx="21"/>
          </p:nvPr>
        </p:nvSpPr>
        <p:spPr>
          <a:xfrm>
            <a:off x="628560" y="4767120"/>
            <a:ext cx="205668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hr-H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hr-HR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hr-H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1143000" y="841680"/>
            <a:ext cx="6857280" cy="178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hr-H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ftr" idx="22"/>
          </p:nvPr>
        </p:nvSpPr>
        <p:spPr>
          <a:xfrm>
            <a:off x="3029040" y="4767120"/>
            <a:ext cx="308556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hr-H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hr-HR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hr-H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sldNum" idx="23"/>
          </p:nvPr>
        </p:nvSpPr>
        <p:spPr>
          <a:xfrm>
            <a:off x="6458040" y="4767120"/>
            <a:ext cx="205668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it-IT" sz="900" spc="-1" strike="noStrike">
                <a:solidFill>
                  <a:srgbClr val="888888"/>
                </a:solidFill>
                <a:latin typeface="Calibri"/>
                <a:ea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63AF5B6B-907A-4EE6-936D-8AEA3FB5F476}" type="slidenum">
              <a:rPr b="0" lang="it-IT" sz="900" spc="-1" strike="noStrike">
                <a:solidFill>
                  <a:srgbClr val="888888"/>
                </a:solidFill>
                <a:latin typeface="Calibri"/>
                <a:ea typeface="Calibri"/>
              </a:rPr>
              <a:t>&lt;number&gt;</a:t>
            </a:fld>
            <a:endParaRPr b="0" lang="hr-HR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dt" idx="24"/>
          </p:nvPr>
        </p:nvSpPr>
        <p:spPr>
          <a:xfrm>
            <a:off x="628560" y="4767120"/>
            <a:ext cx="205668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hr-H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hr-HR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hr-H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ftr" idx="25"/>
          </p:nvPr>
        </p:nvSpPr>
        <p:spPr>
          <a:xfrm>
            <a:off x="3029040" y="4767120"/>
            <a:ext cx="308556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hr-H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hr-HR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hr-H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ldNum" idx="26"/>
          </p:nvPr>
        </p:nvSpPr>
        <p:spPr>
          <a:xfrm>
            <a:off x="6458040" y="4767120"/>
            <a:ext cx="205668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it-IT" sz="900" spc="-1" strike="noStrike">
                <a:solidFill>
                  <a:srgbClr val="888888"/>
                </a:solidFill>
                <a:latin typeface="Calibri"/>
                <a:ea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9090985-3272-45C9-81B4-93ED1EFA971A}" type="slidenum">
              <a:rPr b="0" lang="it-IT" sz="900" spc="-1" strike="noStrike">
                <a:solidFill>
                  <a:srgbClr val="888888"/>
                </a:solidFill>
                <a:latin typeface="Calibri"/>
                <a:ea typeface="Calibri"/>
              </a:rPr>
              <a:t>&lt;number&gt;</a:t>
            </a:fld>
            <a:endParaRPr b="0" lang="hr-HR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dt" idx="27"/>
          </p:nvPr>
        </p:nvSpPr>
        <p:spPr>
          <a:xfrm>
            <a:off x="628560" y="4767120"/>
            <a:ext cx="2056680" cy="2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hr-H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hr-HR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hr-H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hyperlink" Target="https://protostar.ai/research/" TargetMode="External"/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84;p1"/>
          <p:cNvSpPr/>
          <p:nvPr/>
        </p:nvSpPr>
        <p:spPr>
          <a:xfrm>
            <a:off x="707400" y="1211400"/>
            <a:ext cx="5844960" cy="385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85840" indent="-279360">
              <a:lnSpc>
                <a:spcPct val="100000"/>
              </a:lnSpc>
              <a:buClr>
                <a:srgbClr val="3f3f3f"/>
              </a:buClr>
              <a:buFont typeface="Arial"/>
              <a:buChar char="•"/>
            </a:pPr>
            <a:r>
              <a:rPr b="0" lang="it-IT" sz="1300" spc="-1" strike="noStrike">
                <a:solidFill>
                  <a:srgbClr val="3f3f3f"/>
                </a:solidFill>
                <a:latin typeface="Montserrat"/>
                <a:ea typeface="Montserrat"/>
              </a:rPr>
              <a:t>CoreNet</a:t>
            </a:r>
            <a:endParaRPr b="0" lang="hr-HR" sz="1300" spc="-1" strike="noStrike">
              <a:solidFill>
                <a:srgbClr val="000000"/>
              </a:solidFill>
              <a:latin typeface="Arial"/>
            </a:endParaRPr>
          </a:p>
          <a:p>
            <a:pPr marL="285840" indent="-196920">
              <a:lnSpc>
                <a:spcPct val="100000"/>
              </a:lnSpc>
              <a:tabLst>
                <a:tab algn="l" pos="0"/>
              </a:tabLst>
            </a:pPr>
            <a:endParaRPr b="0" lang="hr-HR" sz="1300" spc="-1" strike="noStrike">
              <a:solidFill>
                <a:srgbClr val="000000"/>
              </a:solidFill>
              <a:latin typeface="Arial"/>
            </a:endParaRPr>
          </a:p>
          <a:p>
            <a:pPr marL="285840" indent="-279360">
              <a:lnSpc>
                <a:spcPct val="100000"/>
              </a:lnSpc>
              <a:buClr>
                <a:srgbClr val="3f3f3f"/>
              </a:buClr>
              <a:buFont typeface="Arial"/>
              <a:buChar char="•"/>
              <a:tabLst>
                <a:tab algn="l" pos="0"/>
              </a:tabLst>
            </a:pPr>
            <a:r>
              <a:rPr b="0" lang="it-IT" sz="1300" spc="-1" strike="noStrike">
                <a:solidFill>
                  <a:srgbClr val="3f3f3f"/>
                </a:solidFill>
                <a:latin typeface="Montserrat"/>
                <a:ea typeface="Montserrat"/>
              </a:rPr>
              <a:t>Deploy machine learning models on FPGAs for ultra-fast, low-power consumption data processing.</a:t>
            </a:r>
            <a:endParaRPr b="0" lang="hr-HR" sz="1300" spc="-1" strike="noStrike">
              <a:solidFill>
                <a:srgbClr val="000000"/>
              </a:solidFill>
              <a:latin typeface="Arial"/>
            </a:endParaRPr>
          </a:p>
          <a:p>
            <a:pPr marL="285840" indent="-196920">
              <a:lnSpc>
                <a:spcPct val="100000"/>
              </a:lnSpc>
              <a:tabLst>
                <a:tab algn="l" pos="0"/>
              </a:tabLst>
            </a:pPr>
            <a:endParaRPr b="0" lang="hr-HR" sz="1300" spc="-1" strike="noStrike">
              <a:solidFill>
                <a:srgbClr val="000000"/>
              </a:solidFill>
              <a:latin typeface="Arial"/>
            </a:endParaRPr>
          </a:p>
          <a:p>
            <a:pPr marL="285840" indent="-279360">
              <a:lnSpc>
                <a:spcPct val="100000"/>
              </a:lnSpc>
              <a:buClr>
                <a:srgbClr val="3f3f3f"/>
              </a:buClr>
              <a:buFont typeface="Arial"/>
              <a:buChar char="•"/>
              <a:tabLst>
                <a:tab algn="l" pos="0"/>
              </a:tabLst>
            </a:pPr>
            <a:r>
              <a:rPr b="0" lang="it-IT" sz="1300" spc="-1" strike="noStrike">
                <a:solidFill>
                  <a:srgbClr val="3f3f3f"/>
                </a:solidFill>
                <a:latin typeface="Montserrat"/>
                <a:ea typeface="Montserrat"/>
              </a:rPr>
              <a:t>Partnership: industrial, institutional, BSO or SME that needs ultra-fast and low-power AI-powered processing of various data/signals (time series, images…)</a:t>
            </a:r>
            <a:endParaRPr b="0" lang="hr-HR" sz="1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hr-HR" sz="1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it-IT" sz="1300" spc="-1" strike="noStrike">
                <a:solidFill>
                  <a:srgbClr val="3f3f3f"/>
                </a:solidFill>
                <a:latin typeface="Montserrat"/>
                <a:ea typeface="Montserrat"/>
              </a:rPr>
              <a:t>Experiences</a:t>
            </a:r>
            <a:endParaRPr b="0" lang="hr-HR" sz="1300" spc="-1" strike="noStrike">
              <a:solidFill>
                <a:srgbClr val="000000"/>
              </a:solidFill>
              <a:latin typeface="Arial"/>
            </a:endParaRPr>
          </a:p>
          <a:p>
            <a:pPr marL="285840" indent="-279360">
              <a:lnSpc>
                <a:spcPct val="100000"/>
              </a:lnSpc>
              <a:buClr>
                <a:srgbClr val="3f3f3f"/>
              </a:buClr>
              <a:buFont typeface="Arial"/>
              <a:buChar char="•"/>
              <a:tabLst>
                <a:tab algn="l" pos="0"/>
              </a:tabLst>
            </a:pPr>
            <a:r>
              <a:rPr b="0" lang="it-IT" sz="1300" spc="-1" strike="noStrike">
                <a:solidFill>
                  <a:srgbClr val="3f3f3f"/>
                </a:solidFill>
                <a:latin typeface="Montserrat"/>
                <a:ea typeface="Montserrat"/>
              </a:rPr>
              <a:t>FPGA in space - deployment of proprietary algorithms for anomaly detection in the telemetry data, onboard on the FPGA of the OPS-SAT satellite mission</a:t>
            </a:r>
            <a:endParaRPr b="0" lang="hr-HR" sz="1300" spc="-1" strike="noStrike">
              <a:solidFill>
                <a:srgbClr val="000000"/>
              </a:solidFill>
              <a:latin typeface="Arial"/>
            </a:endParaRPr>
          </a:p>
          <a:p>
            <a:pPr marL="285840" indent="-279360">
              <a:lnSpc>
                <a:spcPct val="100000"/>
              </a:lnSpc>
              <a:buClr>
                <a:srgbClr val="3f3f3f"/>
              </a:buClr>
              <a:buFont typeface="Arial"/>
              <a:buChar char="•"/>
              <a:tabLst>
                <a:tab algn="l" pos="0"/>
              </a:tabLst>
            </a:pPr>
            <a:r>
              <a:rPr b="0" lang="it-IT" sz="1300" spc="-1" strike="noStrike">
                <a:solidFill>
                  <a:srgbClr val="3f3f3f"/>
                </a:solidFill>
                <a:latin typeface="Montserrat"/>
                <a:ea typeface="Montserrat"/>
              </a:rPr>
              <a:t>EDGE AI - implementations in various industries</a:t>
            </a:r>
            <a:endParaRPr b="0" lang="hr-HR" sz="13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11040">
              <a:lnSpc>
                <a:spcPct val="100000"/>
              </a:lnSpc>
              <a:buClr>
                <a:srgbClr val="3f3f3f"/>
              </a:buClr>
              <a:buFont typeface="Arial"/>
              <a:buChar char="○"/>
              <a:tabLst>
                <a:tab algn="l" pos="0"/>
              </a:tabLst>
            </a:pPr>
            <a:r>
              <a:rPr b="0" lang="it-IT" sz="1300" spc="-1" strike="noStrike">
                <a:solidFill>
                  <a:srgbClr val="3f3f3f"/>
                </a:solidFill>
                <a:latin typeface="Montserrat"/>
                <a:ea typeface="Montserrat"/>
              </a:rPr>
              <a:t>data: anomalies detection in high-throughput data-streams</a:t>
            </a:r>
            <a:endParaRPr b="0" lang="hr-HR" sz="13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11040">
              <a:lnSpc>
                <a:spcPct val="100000"/>
              </a:lnSpc>
              <a:buClr>
                <a:srgbClr val="3f3f3f"/>
              </a:buClr>
              <a:buFont typeface="Montserrat"/>
              <a:buChar char="○"/>
              <a:tabLst>
                <a:tab algn="l" pos="0"/>
              </a:tabLst>
            </a:pPr>
            <a:r>
              <a:rPr b="0" lang="it-IT" sz="1300" spc="-1" strike="noStrike">
                <a:solidFill>
                  <a:srgbClr val="3f3f3f"/>
                </a:solidFill>
                <a:latin typeface="Montserrat"/>
                <a:ea typeface="Montserrat"/>
              </a:rPr>
              <a:t>image: analysis, segmentation, synthetic datasets</a:t>
            </a:r>
            <a:endParaRPr b="0" lang="hr-HR" sz="13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11040">
              <a:lnSpc>
                <a:spcPct val="100000"/>
              </a:lnSpc>
              <a:buClr>
                <a:srgbClr val="3f3f3f"/>
              </a:buClr>
              <a:buFont typeface="Montserrat"/>
              <a:buChar char="○"/>
              <a:tabLst>
                <a:tab algn="l" pos="0"/>
              </a:tabLst>
            </a:pPr>
            <a:r>
              <a:rPr b="0" lang="it-IT" sz="1300" spc="-1" strike="noStrike">
                <a:solidFill>
                  <a:srgbClr val="3f3f3f"/>
                </a:solidFill>
                <a:latin typeface="Montserrat"/>
                <a:ea typeface="Montserrat"/>
              </a:rPr>
              <a:t>production: sorting, defective products detection</a:t>
            </a:r>
            <a:endParaRPr b="0" lang="hr-HR" sz="1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hr-HR" sz="1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Google Shape;85;p1"/>
          <p:cNvSpPr/>
          <p:nvPr/>
        </p:nvSpPr>
        <p:spPr>
          <a:xfrm>
            <a:off x="6553080" y="687240"/>
            <a:ext cx="1956600" cy="1956600"/>
          </a:xfrm>
          <a:prstGeom prst="rect">
            <a:avLst/>
          </a:prstGeom>
          <a:solidFill>
            <a:schemeClr val="l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hr-H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Google Shape;86;p1"/>
          <p:cNvSpPr/>
          <p:nvPr/>
        </p:nvSpPr>
        <p:spPr>
          <a:xfrm>
            <a:off x="146520" y="208080"/>
            <a:ext cx="6344640" cy="882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it-IT" sz="2200" spc="-1" strike="noStrike">
                <a:solidFill>
                  <a:srgbClr val="3f3f3f"/>
                </a:solidFill>
                <a:latin typeface="Montserrat"/>
                <a:ea typeface="Montserrat"/>
              </a:rPr>
              <a:t>Technology transfer proposal BSBF2024</a:t>
            </a:r>
            <a:endParaRPr b="0" lang="hr-HR" sz="2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  <a:tabLst>
                <a:tab algn="l" pos="0"/>
              </a:tabLst>
            </a:pPr>
            <a:r>
              <a:rPr b="0" lang="it-IT" sz="2000" spc="-1" strike="noStrike">
                <a:solidFill>
                  <a:srgbClr val="3f3f3f"/>
                </a:solidFill>
                <a:latin typeface="Montserrat"/>
                <a:ea typeface="Montserrat"/>
              </a:rPr>
              <a:t>Call for partnership</a:t>
            </a:r>
            <a:endParaRPr b="0" lang="hr-HR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2" name="Google Shape;87;p1" descr=""/>
          <p:cNvPicPr/>
          <p:nvPr/>
        </p:nvPicPr>
        <p:blipFill>
          <a:blip r:embed="rId2"/>
          <a:stretch/>
        </p:blipFill>
        <p:spPr>
          <a:xfrm>
            <a:off x="6681960" y="936720"/>
            <a:ext cx="1669680" cy="14526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92;p2"/>
          <p:cNvSpPr/>
          <p:nvPr/>
        </p:nvSpPr>
        <p:spPr>
          <a:xfrm>
            <a:off x="829800" y="3606840"/>
            <a:ext cx="614520" cy="614520"/>
          </a:xfrm>
          <a:prstGeom prst="ellipse">
            <a:avLst/>
          </a:prstGeom>
          <a:solidFill>
            <a:schemeClr val="l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hr-H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Google Shape;93;p2"/>
          <p:cNvSpPr/>
          <p:nvPr/>
        </p:nvSpPr>
        <p:spPr>
          <a:xfrm>
            <a:off x="1088280" y="4111920"/>
            <a:ext cx="3661560" cy="51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it-IT" sz="1400" spc="-1" strike="noStrike" u="sng">
                <a:solidFill>
                  <a:schemeClr val="hlink"/>
                </a:solidFill>
                <a:uFillTx/>
                <a:latin typeface="Montserrat"/>
                <a:ea typeface="Montserrat"/>
                <a:hlinkClick r:id="rId2"/>
              </a:rPr>
              <a:t>https://protostar.ai/research/</a:t>
            </a:r>
            <a:br>
              <a:rPr sz="1400"/>
            </a:br>
            <a:endParaRPr b="0" lang="hr-H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Google Shape;94;p2"/>
          <p:cNvSpPr/>
          <p:nvPr/>
        </p:nvSpPr>
        <p:spPr>
          <a:xfrm>
            <a:off x="210240" y="114480"/>
            <a:ext cx="6992640" cy="729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it-IT" sz="1800" spc="-1" strike="noStrike">
                <a:solidFill>
                  <a:srgbClr val="148fc8"/>
                </a:solidFill>
                <a:latin typeface="Montserrat"/>
                <a:ea typeface="Montserrat"/>
              </a:rPr>
              <a:t>Technology transfer proposal BSBF2024</a:t>
            </a:r>
            <a:endParaRPr b="0" lang="hr-H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  <a:tabLst>
                <a:tab algn="l" pos="0"/>
              </a:tabLst>
            </a:pPr>
            <a:r>
              <a:rPr b="0" lang="it-IT" sz="1600" spc="-1" strike="noStrike">
                <a:solidFill>
                  <a:srgbClr val="3f3f3f"/>
                </a:solidFill>
                <a:latin typeface="Montserrat"/>
                <a:ea typeface="Montserrat"/>
              </a:rPr>
              <a:t>Call for partnership</a:t>
            </a:r>
            <a:endParaRPr b="0" lang="hr-H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Google Shape;95;p2"/>
          <p:cNvSpPr/>
          <p:nvPr/>
        </p:nvSpPr>
        <p:spPr>
          <a:xfrm>
            <a:off x="7065360" y="-537480"/>
            <a:ext cx="1051200" cy="1051200"/>
          </a:xfrm>
          <a:prstGeom prst="ellipse">
            <a:avLst/>
          </a:prstGeom>
          <a:noFill/>
          <a:ln w="57150">
            <a:solidFill>
              <a:srgbClr val="148fc8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hr-H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Google Shape;96;p2"/>
          <p:cNvSpPr/>
          <p:nvPr/>
        </p:nvSpPr>
        <p:spPr>
          <a:xfrm>
            <a:off x="8117280" y="277560"/>
            <a:ext cx="1908360" cy="1908360"/>
          </a:xfrm>
          <a:prstGeom prst="ellipse">
            <a:avLst/>
          </a:prstGeom>
          <a:noFill/>
          <a:ln w="1905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hr-HR" sz="1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8" name="Google Shape;97;p2"/>
          <p:cNvGrpSpPr/>
          <p:nvPr/>
        </p:nvGrpSpPr>
        <p:grpSpPr>
          <a:xfrm>
            <a:off x="7474320" y="4048560"/>
            <a:ext cx="1286640" cy="1865520"/>
            <a:chOff x="7474320" y="4048560"/>
            <a:chExt cx="1286640" cy="1865520"/>
          </a:xfrm>
        </p:grpSpPr>
        <p:grpSp>
          <p:nvGrpSpPr>
            <p:cNvPr id="59" name="Google Shape;98;p2"/>
            <p:cNvGrpSpPr/>
            <p:nvPr/>
          </p:nvGrpSpPr>
          <p:grpSpPr>
            <a:xfrm>
              <a:off x="8517240" y="4057200"/>
              <a:ext cx="243720" cy="1856880"/>
              <a:chOff x="8517240" y="4057200"/>
              <a:chExt cx="243720" cy="1856880"/>
            </a:xfrm>
          </p:grpSpPr>
          <p:sp>
            <p:nvSpPr>
              <p:cNvPr id="60" name="Google Shape;99;p2"/>
              <p:cNvSpPr/>
              <p:nvPr/>
            </p:nvSpPr>
            <p:spPr>
              <a:xfrm rot="5400000">
                <a:off x="8517240" y="4057200"/>
                <a:ext cx="243720" cy="243720"/>
              </a:xfrm>
              <a:prstGeom prst="ellipse">
                <a:avLst/>
              </a:prstGeom>
              <a:solidFill>
                <a:srgbClr val="f2f2f4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  <a:tabLst>
                    <a:tab algn="l" pos="0"/>
                  </a:tabLst>
                </a:pPr>
                <a:endParaRPr b="0" lang="hr-HR" sz="1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61" name="Google Shape;100;p2"/>
              <p:cNvSpPr/>
              <p:nvPr/>
            </p:nvSpPr>
            <p:spPr>
              <a:xfrm rot="5400000">
                <a:off x="8517240" y="4379760"/>
                <a:ext cx="243720" cy="243720"/>
              </a:xfrm>
              <a:prstGeom prst="ellipse">
                <a:avLst/>
              </a:prstGeom>
              <a:solidFill>
                <a:srgbClr val="f2f2f4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  <a:tabLst>
                    <a:tab algn="l" pos="0"/>
                  </a:tabLst>
                </a:pPr>
                <a:endParaRPr b="0" lang="hr-HR" sz="1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62" name="Google Shape;101;p2"/>
              <p:cNvSpPr/>
              <p:nvPr/>
            </p:nvSpPr>
            <p:spPr>
              <a:xfrm rot="5400000">
                <a:off x="8517240" y="4702320"/>
                <a:ext cx="243720" cy="243720"/>
              </a:xfrm>
              <a:prstGeom prst="ellipse">
                <a:avLst/>
              </a:prstGeom>
              <a:solidFill>
                <a:srgbClr val="f2f2f4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  <a:tabLst>
                    <a:tab algn="l" pos="0"/>
                  </a:tabLst>
                </a:pPr>
                <a:endParaRPr b="0" lang="hr-HR" sz="1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63" name="Google Shape;102;p2"/>
              <p:cNvSpPr/>
              <p:nvPr/>
            </p:nvSpPr>
            <p:spPr>
              <a:xfrm rot="5400000">
                <a:off x="8517240" y="5024880"/>
                <a:ext cx="243720" cy="243720"/>
              </a:xfrm>
              <a:prstGeom prst="ellipse">
                <a:avLst/>
              </a:prstGeom>
              <a:solidFill>
                <a:srgbClr val="f2f2f4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  <a:tabLst>
                    <a:tab algn="l" pos="0"/>
                  </a:tabLst>
                </a:pPr>
                <a:endParaRPr b="0" lang="hr-HR" sz="1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64" name="Google Shape;103;p2"/>
              <p:cNvSpPr/>
              <p:nvPr/>
            </p:nvSpPr>
            <p:spPr>
              <a:xfrm rot="5400000">
                <a:off x="8517240" y="5347800"/>
                <a:ext cx="243720" cy="243720"/>
              </a:xfrm>
              <a:prstGeom prst="ellipse">
                <a:avLst/>
              </a:prstGeom>
              <a:solidFill>
                <a:srgbClr val="f2f2f4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  <a:tabLst>
                    <a:tab algn="l" pos="0"/>
                  </a:tabLst>
                </a:pPr>
                <a:endParaRPr b="0" lang="hr-HR" sz="1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65" name="Google Shape;104;p2"/>
              <p:cNvSpPr/>
              <p:nvPr/>
            </p:nvSpPr>
            <p:spPr>
              <a:xfrm rot="5400000">
                <a:off x="8517240" y="5670360"/>
                <a:ext cx="243720" cy="243720"/>
              </a:xfrm>
              <a:prstGeom prst="ellipse">
                <a:avLst/>
              </a:prstGeom>
              <a:solidFill>
                <a:srgbClr val="f2f2f4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  <a:tabLst>
                    <a:tab algn="l" pos="0"/>
                  </a:tabLst>
                </a:pPr>
                <a:endParaRPr b="0" lang="hr-HR" sz="1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66" name="Google Shape;105;p2"/>
            <p:cNvGrpSpPr/>
            <p:nvPr/>
          </p:nvGrpSpPr>
          <p:grpSpPr>
            <a:xfrm>
              <a:off x="8169480" y="4057200"/>
              <a:ext cx="243720" cy="1856880"/>
              <a:chOff x="8169480" y="4057200"/>
              <a:chExt cx="243720" cy="1856880"/>
            </a:xfrm>
          </p:grpSpPr>
          <p:sp>
            <p:nvSpPr>
              <p:cNvPr id="67" name="Google Shape;106;p2"/>
              <p:cNvSpPr/>
              <p:nvPr/>
            </p:nvSpPr>
            <p:spPr>
              <a:xfrm rot="5400000">
                <a:off x="8169480" y="4057200"/>
                <a:ext cx="243720" cy="243720"/>
              </a:xfrm>
              <a:prstGeom prst="ellipse">
                <a:avLst/>
              </a:prstGeom>
              <a:solidFill>
                <a:srgbClr val="f2f2f4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  <a:tabLst>
                    <a:tab algn="l" pos="0"/>
                  </a:tabLst>
                </a:pPr>
                <a:endParaRPr b="0" lang="hr-HR" sz="1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68" name="Google Shape;107;p2"/>
              <p:cNvSpPr/>
              <p:nvPr/>
            </p:nvSpPr>
            <p:spPr>
              <a:xfrm rot="5400000">
                <a:off x="8169480" y="4379760"/>
                <a:ext cx="243720" cy="243720"/>
              </a:xfrm>
              <a:prstGeom prst="ellipse">
                <a:avLst/>
              </a:prstGeom>
              <a:solidFill>
                <a:srgbClr val="f2f2f4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  <a:tabLst>
                    <a:tab algn="l" pos="0"/>
                  </a:tabLst>
                </a:pPr>
                <a:endParaRPr b="0" lang="hr-HR" sz="1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69" name="Google Shape;108;p2"/>
              <p:cNvSpPr/>
              <p:nvPr/>
            </p:nvSpPr>
            <p:spPr>
              <a:xfrm rot="5400000">
                <a:off x="8169480" y="4702320"/>
                <a:ext cx="243720" cy="243720"/>
              </a:xfrm>
              <a:prstGeom prst="ellipse">
                <a:avLst/>
              </a:prstGeom>
              <a:solidFill>
                <a:srgbClr val="f2f2f4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  <a:tabLst>
                    <a:tab algn="l" pos="0"/>
                  </a:tabLst>
                </a:pPr>
                <a:endParaRPr b="0" lang="hr-HR" sz="1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0" name="Google Shape;109;p2"/>
              <p:cNvSpPr/>
              <p:nvPr/>
            </p:nvSpPr>
            <p:spPr>
              <a:xfrm rot="5400000">
                <a:off x="8169480" y="5024880"/>
                <a:ext cx="243720" cy="243720"/>
              </a:xfrm>
              <a:prstGeom prst="ellipse">
                <a:avLst/>
              </a:prstGeom>
              <a:solidFill>
                <a:srgbClr val="f2f2f4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  <a:tabLst>
                    <a:tab algn="l" pos="0"/>
                  </a:tabLst>
                </a:pPr>
                <a:endParaRPr b="0" lang="hr-HR" sz="1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1" name="Google Shape;110;p2"/>
              <p:cNvSpPr/>
              <p:nvPr/>
            </p:nvSpPr>
            <p:spPr>
              <a:xfrm rot="5400000">
                <a:off x="8169480" y="5347800"/>
                <a:ext cx="243720" cy="243720"/>
              </a:xfrm>
              <a:prstGeom prst="ellipse">
                <a:avLst/>
              </a:prstGeom>
              <a:solidFill>
                <a:srgbClr val="f2f2f4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  <a:tabLst>
                    <a:tab algn="l" pos="0"/>
                  </a:tabLst>
                </a:pPr>
                <a:endParaRPr b="0" lang="hr-HR" sz="1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2" name="Google Shape;111;p2"/>
              <p:cNvSpPr/>
              <p:nvPr/>
            </p:nvSpPr>
            <p:spPr>
              <a:xfrm rot="5400000">
                <a:off x="8169480" y="5670360"/>
                <a:ext cx="243720" cy="243720"/>
              </a:xfrm>
              <a:prstGeom prst="ellipse">
                <a:avLst/>
              </a:prstGeom>
              <a:solidFill>
                <a:srgbClr val="f2f2f4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  <a:tabLst>
                    <a:tab algn="l" pos="0"/>
                  </a:tabLst>
                </a:pPr>
                <a:endParaRPr b="0" lang="hr-HR" sz="1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73" name="Google Shape;112;p2"/>
            <p:cNvGrpSpPr/>
            <p:nvPr/>
          </p:nvGrpSpPr>
          <p:grpSpPr>
            <a:xfrm>
              <a:off x="7822080" y="4048560"/>
              <a:ext cx="243720" cy="1856880"/>
              <a:chOff x="7822080" y="4048560"/>
              <a:chExt cx="243720" cy="1856880"/>
            </a:xfrm>
          </p:grpSpPr>
          <p:sp>
            <p:nvSpPr>
              <p:cNvPr id="74" name="Google Shape;113;p2"/>
              <p:cNvSpPr/>
              <p:nvPr/>
            </p:nvSpPr>
            <p:spPr>
              <a:xfrm rot="5400000">
                <a:off x="7822080" y="4048560"/>
                <a:ext cx="243720" cy="243720"/>
              </a:xfrm>
              <a:prstGeom prst="ellipse">
                <a:avLst/>
              </a:prstGeom>
              <a:solidFill>
                <a:srgbClr val="f2f2f4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  <a:tabLst>
                    <a:tab algn="l" pos="0"/>
                  </a:tabLst>
                </a:pPr>
                <a:endParaRPr b="0" lang="hr-HR" sz="1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5" name="Google Shape;114;p2"/>
              <p:cNvSpPr/>
              <p:nvPr/>
            </p:nvSpPr>
            <p:spPr>
              <a:xfrm rot="5400000">
                <a:off x="7822080" y="4371120"/>
                <a:ext cx="243720" cy="243720"/>
              </a:xfrm>
              <a:prstGeom prst="ellipse">
                <a:avLst/>
              </a:prstGeom>
              <a:solidFill>
                <a:srgbClr val="f2f2f4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  <a:tabLst>
                    <a:tab algn="l" pos="0"/>
                  </a:tabLst>
                </a:pPr>
                <a:endParaRPr b="0" lang="hr-HR" sz="1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6" name="Google Shape;115;p2"/>
              <p:cNvSpPr/>
              <p:nvPr/>
            </p:nvSpPr>
            <p:spPr>
              <a:xfrm rot="5400000">
                <a:off x="7822080" y="4693680"/>
                <a:ext cx="243720" cy="243720"/>
              </a:xfrm>
              <a:prstGeom prst="ellipse">
                <a:avLst/>
              </a:prstGeom>
              <a:solidFill>
                <a:srgbClr val="f2f2f4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  <a:tabLst>
                    <a:tab algn="l" pos="0"/>
                  </a:tabLst>
                </a:pPr>
                <a:endParaRPr b="0" lang="hr-HR" sz="1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7" name="Google Shape;116;p2"/>
              <p:cNvSpPr/>
              <p:nvPr/>
            </p:nvSpPr>
            <p:spPr>
              <a:xfrm rot="5400000">
                <a:off x="7822080" y="5016600"/>
                <a:ext cx="243720" cy="243720"/>
              </a:xfrm>
              <a:prstGeom prst="ellipse">
                <a:avLst/>
              </a:prstGeom>
              <a:solidFill>
                <a:srgbClr val="f2f2f4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  <a:tabLst>
                    <a:tab algn="l" pos="0"/>
                  </a:tabLst>
                </a:pPr>
                <a:endParaRPr b="0" lang="hr-HR" sz="1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8" name="Google Shape;117;p2"/>
              <p:cNvSpPr/>
              <p:nvPr/>
            </p:nvSpPr>
            <p:spPr>
              <a:xfrm rot="5400000">
                <a:off x="7822080" y="5339160"/>
                <a:ext cx="243720" cy="243720"/>
              </a:xfrm>
              <a:prstGeom prst="ellipse">
                <a:avLst/>
              </a:prstGeom>
              <a:solidFill>
                <a:srgbClr val="f2f2f4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  <a:tabLst>
                    <a:tab algn="l" pos="0"/>
                  </a:tabLst>
                </a:pPr>
                <a:endParaRPr b="0" lang="hr-HR" sz="1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9" name="Google Shape;118;p2"/>
              <p:cNvSpPr/>
              <p:nvPr/>
            </p:nvSpPr>
            <p:spPr>
              <a:xfrm rot="5400000">
                <a:off x="7822080" y="5661720"/>
                <a:ext cx="243720" cy="243720"/>
              </a:xfrm>
              <a:prstGeom prst="ellipse">
                <a:avLst/>
              </a:prstGeom>
              <a:solidFill>
                <a:srgbClr val="f2f2f4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  <a:tabLst>
                    <a:tab algn="l" pos="0"/>
                  </a:tabLst>
                </a:pPr>
                <a:endParaRPr b="0" lang="hr-HR" sz="1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80" name="Google Shape;119;p2"/>
            <p:cNvGrpSpPr/>
            <p:nvPr/>
          </p:nvGrpSpPr>
          <p:grpSpPr>
            <a:xfrm>
              <a:off x="7474320" y="4048560"/>
              <a:ext cx="243720" cy="1856880"/>
              <a:chOff x="7474320" y="4048560"/>
              <a:chExt cx="243720" cy="1856880"/>
            </a:xfrm>
          </p:grpSpPr>
          <p:sp>
            <p:nvSpPr>
              <p:cNvPr id="81" name="Google Shape;120;p2"/>
              <p:cNvSpPr/>
              <p:nvPr/>
            </p:nvSpPr>
            <p:spPr>
              <a:xfrm rot="5400000">
                <a:off x="7474320" y="4048560"/>
                <a:ext cx="243720" cy="243720"/>
              </a:xfrm>
              <a:prstGeom prst="ellipse">
                <a:avLst/>
              </a:prstGeom>
              <a:solidFill>
                <a:srgbClr val="f2f2f4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  <a:tabLst>
                    <a:tab algn="l" pos="0"/>
                  </a:tabLst>
                </a:pPr>
                <a:endParaRPr b="0" lang="hr-HR" sz="1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82" name="Google Shape;121;p2"/>
              <p:cNvSpPr/>
              <p:nvPr/>
            </p:nvSpPr>
            <p:spPr>
              <a:xfrm rot="5400000">
                <a:off x="7474320" y="4371120"/>
                <a:ext cx="243720" cy="243720"/>
              </a:xfrm>
              <a:prstGeom prst="ellipse">
                <a:avLst/>
              </a:prstGeom>
              <a:solidFill>
                <a:srgbClr val="f2f2f4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  <a:tabLst>
                    <a:tab algn="l" pos="0"/>
                  </a:tabLst>
                </a:pPr>
                <a:endParaRPr b="0" lang="hr-HR" sz="1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83" name="Google Shape;122;p2"/>
              <p:cNvSpPr/>
              <p:nvPr/>
            </p:nvSpPr>
            <p:spPr>
              <a:xfrm rot="5400000">
                <a:off x="7474320" y="4693680"/>
                <a:ext cx="243720" cy="243720"/>
              </a:xfrm>
              <a:prstGeom prst="ellipse">
                <a:avLst/>
              </a:prstGeom>
              <a:solidFill>
                <a:srgbClr val="f2f2f4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  <a:tabLst>
                    <a:tab algn="l" pos="0"/>
                  </a:tabLst>
                </a:pPr>
                <a:endParaRPr b="0" lang="hr-HR" sz="1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84" name="Google Shape;123;p2"/>
              <p:cNvSpPr/>
              <p:nvPr/>
            </p:nvSpPr>
            <p:spPr>
              <a:xfrm rot="5400000">
                <a:off x="7474320" y="5016600"/>
                <a:ext cx="243720" cy="243720"/>
              </a:xfrm>
              <a:prstGeom prst="ellipse">
                <a:avLst/>
              </a:prstGeom>
              <a:solidFill>
                <a:srgbClr val="f2f2f4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  <a:tabLst>
                    <a:tab algn="l" pos="0"/>
                  </a:tabLst>
                </a:pPr>
                <a:endParaRPr b="0" lang="hr-HR" sz="1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85" name="Google Shape;124;p2"/>
              <p:cNvSpPr/>
              <p:nvPr/>
            </p:nvSpPr>
            <p:spPr>
              <a:xfrm rot="5400000">
                <a:off x="7474320" y="5339160"/>
                <a:ext cx="243720" cy="243720"/>
              </a:xfrm>
              <a:prstGeom prst="ellipse">
                <a:avLst/>
              </a:prstGeom>
              <a:solidFill>
                <a:srgbClr val="f2f2f4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  <a:tabLst>
                    <a:tab algn="l" pos="0"/>
                  </a:tabLst>
                </a:pPr>
                <a:endParaRPr b="0" lang="hr-HR" sz="1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86" name="Google Shape;125;p2"/>
              <p:cNvSpPr/>
              <p:nvPr/>
            </p:nvSpPr>
            <p:spPr>
              <a:xfrm rot="5400000">
                <a:off x="7474320" y="5661720"/>
                <a:ext cx="243720" cy="243720"/>
              </a:xfrm>
              <a:prstGeom prst="ellipse">
                <a:avLst/>
              </a:prstGeom>
              <a:solidFill>
                <a:srgbClr val="f2f2f4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  <a:tabLst>
                    <a:tab algn="l" pos="0"/>
                  </a:tabLst>
                </a:pPr>
                <a:endParaRPr b="0" lang="hr-HR" sz="1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87" name="Google Shape;126;p2"/>
          <p:cNvGrpSpPr/>
          <p:nvPr/>
        </p:nvGrpSpPr>
        <p:grpSpPr>
          <a:xfrm>
            <a:off x="1088280" y="910080"/>
            <a:ext cx="6888960" cy="3102120"/>
            <a:chOff x="1088280" y="910080"/>
            <a:chExt cx="6888960" cy="3102120"/>
          </a:xfrm>
        </p:grpSpPr>
        <p:pic>
          <p:nvPicPr>
            <p:cNvPr id="88" name="Google Shape;127;p2" descr=""/>
            <p:cNvPicPr/>
            <p:nvPr/>
          </p:nvPicPr>
          <p:blipFill>
            <a:blip r:embed="rId3"/>
            <a:stretch/>
          </p:blipFill>
          <p:spPr>
            <a:xfrm>
              <a:off x="1088280" y="910080"/>
              <a:ext cx="3102120" cy="31021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89" name="Google Shape;128;p2" descr=""/>
            <p:cNvPicPr/>
            <p:nvPr/>
          </p:nvPicPr>
          <p:blipFill>
            <a:blip r:embed="rId4"/>
            <a:srcRect l="10346" t="0" r="8246" b="0"/>
            <a:stretch/>
          </p:blipFill>
          <p:spPr>
            <a:xfrm>
              <a:off x="4191120" y="910080"/>
              <a:ext cx="3786120" cy="310212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Tema di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Tema di Office">
  <a:themeElements>
    <a:clrScheme name="Tema di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Tema di Office">
  <a:themeElements>
    <a:clrScheme name="Tema di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Tema di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ema di Office">
  <a:themeElements>
    <a:clrScheme name="Tema di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Tema di Office">
  <a:themeElements>
    <a:clrScheme name="Tema di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Tema di Office">
  <a:themeElements>
    <a:clrScheme name="Tema di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Tema di Office">
  <a:themeElements>
    <a:clrScheme name="Tema di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Tema di Office">
  <a:themeElements>
    <a:clrScheme name="Tema di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Tema di Office">
  <a:themeElements>
    <a:clrScheme name="Tema di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Tema di Office">
  <a:themeElements>
    <a:clrScheme name="Tema di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LibreOffice/24.2.3.2$Windows_X86_64 LibreOffice_project/433d9c2ded56988e8a90e6b2e771ee4e6a5ab2ba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2023-08-24T14:02:40Z</dcterms:created>
  <dc:creator>Divulgando Srl</dc:creator>
  <dc:description/>
  <dc:language>hr-HR</dc:language>
  <cp:lastModifiedBy/>
  <dcterms:modified xsi:type="dcterms:W3CDTF">2024-06-30T20:43:34Z</dcterms:modified>
  <cp:revision>2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