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4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FC8"/>
    <a:srgbClr val="F2F2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/>
    <p:restoredTop sz="96327"/>
  </p:normalViewPr>
  <p:slideViewPr>
    <p:cSldViewPr snapToGrid="0" snapToObjects="1" showGuides="1">
      <p:cViewPr>
        <p:scale>
          <a:sx n="50" d="100"/>
          <a:sy n="50" d="100"/>
        </p:scale>
        <p:origin x="3372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24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8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9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6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9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4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6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2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91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7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7704-1E4A-D74D-BF32-2F6A3CC7582A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FEED-E8ED-CF48-A6FE-093A926D530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EA161F-A577-4971-400B-94EEC93BA4DC}"/>
              </a:ext>
            </a:extLst>
          </p:cNvPr>
          <p:cNvSpPr txBox="1"/>
          <p:nvPr/>
        </p:nvSpPr>
        <p:spPr>
          <a:xfrm>
            <a:off x="1759881" y="2842697"/>
            <a:ext cx="6253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Innovative material to outperform natural diamond properties</a:t>
            </a:r>
          </a:p>
          <a:p>
            <a:pPr marL="285750" indent="-285750">
              <a:buFont typeface="Arial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Diamond materials is specialised in manufacturing diamond discs with better properties than natural diamond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low absorption, hardness, extremely high thermal conductivity, broad band optical transparency, chemical inertness). Based on a CVD process at 800ºC, the company can produce diamond in plates up to 150 mm in diameter and 2000 µm in thickness.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6230DE-F1CD-247A-8628-F6800C4FCE13}"/>
              </a:ext>
            </a:extLst>
          </p:cNvPr>
          <p:cNvSpPr txBox="1"/>
          <p:nvPr/>
        </p:nvSpPr>
        <p:spPr>
          <a:xfrm>
            <a:off x="1759881" y="687216"/>
            <a:ext cx="5130205" cy="102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 BSBF2024</a:t>
            </a:r>
          </a:p>
          <a:p>
            <a:pPr>
              <a:lnSpc>
                <a:spcPct val="150000"/>
              </a:lnSpc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Call for partnership, knowledge and technology transfer</a:t>
            </a:r>
            <a:endParaRPr lang="it-IT" sz="12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" name="Rettangolo 6">
            <a:extLst>
              <a:ext uri="{FF2B5EF4-FFF2-40B4-BE49-F238E27FC236}">
                <a16:creationId xmlns:a16="http://schemas.microsoft.com/office/drawing/2014/main" id="{791E9C91-ECCF-D8EB-6B4B-0417A5038648}"/>
              </a:ext>
            </a:extLst>
          </p:cNvPr>
          <p:cNvSpPr/>
          <p:nvPr/>
        </p:nvSpPr>
        <p:spPr>
          <a:xfrm>
            <a:off x="6553200" y="687216"/>
            <a:ext cx="1957136" cy="195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2"/>
                </a:solidFill>
              </a:ln>
              <a:noFill/>
            </a:endParaRPr>
          </a:p>
        </p:txBody>
      </p:sp>
      <p:pic>
        <p:nvPicPr>
          <p:cNvPr id="4" name="Picture 2" descr="Diamond Materials – Diamond grown in Freiburg, Germany">
            <a:extLst>
              <a:ext uri="{FF2B5EF4-FFF2-40B4-BE49-F238E27FC236}">
                <a16:creationId xmlns:a16="http://schemas.microsoft.com/office/drawing/2014/main" id="{6C113A95-98E0-C7E5-34A1-6131A585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83" y="710726"/>
            <a:ext cx="1741570" cy="113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068C-6252-2D1B-D1D4-7904DC715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0" y="1857163"/>
            <a:ext cx="1491916" cy="64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7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70C0C6FD-D9D5-4C81-204F-28C50983FFBD}"/>
              </a:ext>
            </a:extLst>
          </p:cNvPr>
          <p:cNvSpPr/>
          <p:nvPr/>
        </p:nvSpPr>
        <p:spPr>
          <a:xfrm>
            <a:off x="829733" y="3606800"/>
            <a:ext cx="615244" cy="615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67F076-794F-1340-E452-F264A791DEFF}"/>
              </a:ext>
            </a:extLst>
          </p:cNvPr>
          <p:cNvSpPr txBox="1"/>
          <p:nvPr/>
        </p:nvSpPr>
        <p:spPr>
          <a:xfrm>
            <a:off x="4887648" y="4392157"/>
            <a:ext cx="80041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accent1"/>
                </a:solidFill>
                <a:latin typeface="Montserrat" pitchFamily="2" charset="77"/>
              </a:rPr>
              <a:t>contact@diamondmaterials.de </a:t>
            </a:r>
            <a:endParaRPr lang="it-IT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r>
              <a:rPr lang="it-IT" sz="1050" dirty="0">
                <a:solidFill>
                  <a:schemeClr val="accent1"/>
                </a:solidFill>
                <a:latin typeface="Montserrat" pitchFamily="2" charset="77"/>
              </a:rPr>
              <a:t>technologytransfer@f4e.europa.eu</a:t>
            </a: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371A15-D7C8-2904-F559-7C93B4AE2E32}"/>
              </a:ext>
            </a:extLst>
          </p:cNvPr>
          <p:cNvSpPr txBox="1"/>
          <p:nvPr/>
        </p:nvSpPr>
        <p:spPr>
          <a:xfrm>
            <a:off x="615275" y="514603"/>
            <a:ext cx="5360409" cy="103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rgbClr val="148FC8"/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 BSBF2024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Call for partnership, knowledge and technology transfer</a:t>
            </a:r>
            <a:endParaRPr kumimoji="0" lang="it-IT" sz="12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5B9E8B8-0A53-278B-FD45-2F25DB7D59AA}"/>
              </a:ext>
            </a:extLst>
          </p:cNvPr>
          <p:cNvSpPr/>
          <p:nvPr/>
        </p:nvSpPr>
        <p:spPr>
          <a:xfrm>
            <a:off x="7065339" y="-537303"/>
            <a:ext cx="1051906" cy="1051906"/>
          </a:xfrm>
          <a:prstGeom prst="ellipse">
            <a:avLst/>
          </a:prstGeom>
          <a:noFill/>
          <a:ln w="57150">
            <a:solidFill>
              <a:srgbClr val="148F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C23B783-6614-28C5-F8C6-44AF4EEEC571}"/>
              </a:ext>
            </a:extLst>
          </p:cNvPr>
          <p:cNvSpPr/>
          <p:nvPr/>
        </p:nvSpPr>
        <p:spPr>
          <a:xfrm>
            <a:off x="8117245" y="277688"/>
            <a:ext cx="1909012" cy="19090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2D6BA6E-3046-EC4E-7755-C9AA0921E1A2}"/>
              </a:ext>
            </a:extLst>
          </p:cNvPr>
          <p:cNvGrpSpPr/>
          <p:nvPr/>
        </p:nvGrpSpPr>
        <p:grpSpPr>
          <a:xfrm rot="5400000">
            <a:off x="7184061" y="4337973"/>
            <a:ext cx="1866367" cy="1287413"/>
            <a:chOff x="4160997" y="1866896"/>
            <a:chExt cx="1036732" cy="715134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0F1C2B68-D291-FAA5-C333-BA5388AEB26E}"/>
                </a:ext>
              </a:extLst>
            </p:cNvPr>
            <p:cNvGrpSpPr/>
            <p:nvPr/>
          </p:nvGrpSpPr>
          <p:grpSpPr>
            <a:xfrm>
              <a:off x="4165757" y="1866896"/>
              <a:ext cx="1031972" cy="135810"/>
              <a:chOff x="4165757" y="1866896"/>
              <a:chExt cx="1031972" cy="135810"/>
            </a:xfrm>
          </p:grpSpPr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E0881F09-E864-B7B8-4EEC-97C6A0E0C5FA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e 35">
                <a:extLst>
                  <a:ext uri="{FF2B5EF4-FFF2-40B4-BE49-F238E27FC236}">
                    <a16:creationId xmlns:a16="http://schemas.microsoft.com/office/drawing/2014/main" id="{7B86E33C-3B59-6FDC-1D16-B38E51DBE132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36">
                <a:extLst>
                  <a:ext uri="{FF2B5EF4-FFF2-40B4-BE49-F238E27FC236}">
                    <a16:creationId xmlns:a16="http://schemas.microsoft.com/office/drawing/2014/main" id="{99F967ED-FC7A-4BF4-E9F5-04DA5E111E23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>
                <a:extLst>
                  <a:ext uri="{FF2B5EF4-FFF2-40B4-BE49-F238E27FC236}">
                    <a16:creationId xmlns:a16="http://schemas.microsoft.com/office/drawing/2014/main" id="{055CB818-3AE9-7A60-DC80-85CA888A8E80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6D13591E-BE0D-F96E-9EB8-9E702B2CFDB0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39">
                <a:extLst>
                  <a:ext uri="{FF2B5EF4-FFF2-40B4-BE49-F238E27FC236}">
                    <a16:creationId xmlns:a16="http://schemas.microsoft.com/office/drawing/2014/main" id="{D44A6796-1E4C-3875-DBA6-44FE6980057F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A8065D85-C3D1-79B3-EA3C-9AD1A5707D03}"/>
                </a:ext>
              </a:extLst>
            </p:cNvPr>
            <p:cNvGrpSpPr/>
            <p:nvPr/>
          </p:nvGrpSpPr>
          <p:grpSpPr>
            <a:xfrm>
              <a:off x="4165757" y="2060004"/>
              <a:ext cx="1031972" cy="135810"/>
              <a:chOff x="4165757" y="1866896"/>
              <a:chExt cx="1031972" cy="135810"/>
            </a:xfrm>
          </p:grpSpPr>
          <p:sp>
            <p:nvSpPr>
              <p:cNvPr id="29" name="Ovale 28">
                <a:extLst>
                  <a:ext uri="{FF2B5EF4-FFF2-40B4-BE49-F238E27FC236}">
                    <a16:creationId xmlns:a16="http://schemas.microsoft.com/office/drawing/2014/main" id="{676908BE-8B9F-2693-643D-9C2C9C7C937B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DA2B041E-2064-775D-AAC8-748579E13789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C27F5438-36AC-5A0F-FAC9-E01DDD72DC86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>
                <a:extLst>
                  <a:ext uri="{FF2B5EF4-FFF2-40B4-BE49-F238E27FC236}">
                    <a16:creationId xmlns:a16="http://schemas.microsoft.com/office/drawing/2014/main" id="{ADDB3D7E-8352-B692-A307-85E74D8D010A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32">
                <a:extLst>
                  <a:ext uri="{FF2B5EF4-FFF2-40B4-BE49-F238E27FC236}">
                    <a16:creationId xmlns:a16="http://schemas.microsoft.com/office/drawing/2014/main" id="{DEF125BA-4742-9A0A-59CF-FB04D9EB5338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e 33">
                <a:extLst>
                  <a:ext uri="{FF2B5EF4-FFF2-40B4-BE49-F238E27FC236}">
                    <a16:creationId xmlns:a16="http://schemas.microsoft.com/office/drawing/2014/main" id="{74782FEC-0DB4-9B25-D577-C23B7A13531E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08ADB7B0-E5D8-4EAF-F322-6203DB88D734}"/>
                </a:ext>
              </a:extLst>
            </p:cNvPr>
            <p:cNvGrpSpPr/>
            <p:nvPr/>
          </p:nvGrpSpPr>
          <p:grpSpPr>
            <a:xfrm>
              <a:off x="4160997" y="2253112"/>
              <a:ext cx="1031972" cy="135810"/>
              <a:chOff x="4165757" y="1866896"/>
              <a:chExt cx="1031972" cy="135810"/>
            </a:xfrm>
          </p:grpSpPr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2470C272-3953-EAA5-3D4D-AAECC8611890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3F010739-BD89-22AA-09EE-BEECD89F31D5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F2E55585-B04A-FA85-D337-DA9DE2A17287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25">
                <a:extLst>
                  <a:ext uri="{FF2B5EF4-FFF2-40B4-BE49-F238E27FC236}">
                    <a16:creationId xmlns:a16="http://schemas.microsoft.com/office/drawing/2014/main" id="{35B27BF0-3B3A-2723-D6B4-EEC1B336C8D0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E091FCCD-8238-27D1-57A3-2FBCAF3BA68E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C507C58C-DA2E-4848-B9FB-91DFB3B8D8EE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03A68913-5EFD-0817-B758-103BCA0DAB06}"/>
                </a:ext>
              </a:extLst>
            </p:cNvPr>
            <p:cNvGrpSpPr/>
            <p:nvPr/>
          </p:nvGrpSpPr>
          <p:grpSpPr>
            <a:xfrm>
              <a:off x="4160997" y="2446220"/>
              <a:ext cx="1031972" cy="135810"/>
              <a:chOff x="4165757" y="1866896"/>
              <a:chExt cx="1031972" cy="135810"/>
            </a:xfrm>
          </p:grpSpPr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598C4484-2C2C-EC64-33A6-FF98B80C5198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A88E0C6C-BB57-B13B-4269-FB80D054AE4D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EB2F2C9F-0516-1691-E09D-1FEF1E16D891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13300BA2-365A-B58C-A1A8-EB4F6FDF69DE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34277A3F-FF84-07C3-B22E-74CB718C4470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3CCC6AE7-0709-58DA-DA80-435119259BF5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7B70CE2-C46E-163E-D509-BE1460498D00}"/>
              </a:ext>
            </a:extLst>
          </p:cNvPr>
          <p:cNvSpPr txBox="1"/>
          <p:nvPr/>
        </p:nvSpPr>
        <p:spPr>
          <a:xfrm>
            <a:off x="476734" y="1838839"/>
            <a:ext cx="501864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marL="0" indent="0">
              <a:spcAft>
                <a:spcPts val="600"/>
              </a:spcAft>
              <a:buNone/>
            </a:pPr>
            <a:r>
              <a:rPr lang="it-IT" dirty="0"/>
              <a:t>Benefits of the technology:</a:t>
            </a:r>
          </a:p>
          <a:p>
            <a:pPr>
              <a:spcAft>
                <a:spcPts val="600"/>
              </a:spcAft>
            </a:pPr>
            <a:r>
              <a:rPr lang="it-IT" sz="1100" dirty="0"/>
              <a:t>Outperforms natural diamond properties.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Natural diamond not available in the form of large disks</a:t>
            </a:r>
            <a:endParaRPr lang="it-IT" sz="1100" dirty="0"/>
          </a:p>
          <a:p>
            <a:endParaRPr lang="it-IT" sz="400" dirty="0"/>
          </a:p>
          <a:p>
            <a:pPr marL="0" indent="0">
              <a:spcAft>
                <a:spcPts val="600"/>
              </a:spcAft>
              <a:buNone/>
            </a:pPr>
            <a:r>
              <a:rPr lang="it-IT" dirty="0"/>
              <a:t>Application Areas:</a:t>
            </a:r>
          </a:p>
          <a:p>
            <a:pPr>
              <a:spcAft>
                <a:spcPts val="600"/>
              </a:spcAft>
            </a:pPr>
            <a:r>
              <a:rPr lang="it-IT" sz="1100" dirty="0"/>
              <a:t>High power windows (X-ray / lasers / microwaves)</a:t>
            </a:r>
          </a:p>
          <a:p>
            <a:pPr>
              <a:spcAft>
                <a:spcPts val="600"/>
              </a:spcAft>
            </a:pPr>
            <a:r>
              <a:rPr lang="it-IT" sz="1100" dirty="0"/>
              <a:t>X-ray anodes</a:t>
            </a:r>
          </a:p>
          <a:p>
            <a:pPr>
              <a:spcAft>
                <a:spcPts val="600"/>
              </a:spcAft>
            </a:pPr>
            <a:r>
              <a:rPr lang="it-IT" sz="1100" dirty="0"/>
              <a:t>UHV windows for beamlines</a:t>
            </a:r>
          </a:p>
          <a:p>
            <a:pPr>
              <a:spcAft>
                <a:spcPts val="600"/>
              </a:spcAft>
            </a:pPr>
            <a:r>
              <a:rPr lang="it-IT" sz="1100" dirty="0"/>
              <a:t>Fluorescence screens for Synchrotrons</a:t>
            </a:r>
          </a:p>
          <a:p>
            <a:pPr>
              <a:spcAft>
                <a:spcPts val="600"/>
              </a:spcAft>
            </a:pPr>
            <a:r>
              <a:rPr lang="it-IT" sz="1100" dirty="0"/>
              <a:t>Beam splitters for FTIR Spectrometers in outer space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3056244-5B8F-34F0-58D0-99D2DFA94080}"/>
              </a:ext>
            </a:extLst>
          </p:cNvPr>
          <p:cNvSpPr txBox="1"/>
          <p:nvPr/>
        </p:nvSpPr>
        <p:spPr>
          <a:xfrm>
            <a:off x="2428015" y="4462630"/>
            <a:ext cx="6445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For more information contact</a:t>
            </a:r>
            <a:r>
              <a:rPr lang="it-IT" sz="1200" dirty="0">
                <a:solidFill>
                  <a:schemeClr val="accent1"/>
                </a:solidFill>
                <a:latin typeface="Montserrat" pitchFamily="2" charset="77"/>
              </a:rPr>
              <a:t>: </a:t>
            </a:r>
            <a:endParaRPr lang="en-GB" sz="1200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89ABDEB4-F100-7906-02DB-346DB840A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778" y="1844145"/>
            <a:ext cx="2617989" cy="18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78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Bildschirmpräsentation (16:9)</PresentationFormat>
  <Paragraphs>20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Tema di 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Divulgando Srl</dc:creator>
  <cp:lastModifiedBy>Eckhard Wörner</cp:lastModifiedBy>
  <cp:revision>99</cp:revision>
  <dcterms:created xsi:type="dcterms:W3CDTF">2023-08-24T14:02:40Z</dcterms:created>
  <dcterms:modified xsi:type="dcterms:W3CDTF">2024-06-12T09:32:02Z</dcterms:modified>
</cp:coreProperties>
</file>