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6" r:id="rId2"/>
    <p:sldId id="264" r:id="rId3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48FC8"/>
    <a:srgbClr val="F2F2F4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87"/>
    <p:restoredTop sz="96327"/>
  </p:normalViewPr>
  <p:slideViewPr>
    <p:cSldViewPr snapToGrid="0" snapToObjects="1" showGuides="1">
      <p:cViewPr>
        <p:scale>
          <a:sx n="80" d="100"/>
          <a:sy n="80" d="100"/>
        </p:scale>
        <p:origin x="1104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28/06/2024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242483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28/06/2024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689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28/06/2024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85955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28/06/2024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48813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28/06/2024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93647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28/06/2024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26938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28/06/2024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968471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28/06/2024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576852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28/06/2024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932058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28/06/2024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93919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28/06/2024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16718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77704-1E4A-D74D-BF32-2F6A3CC7582A}" type="datetimeFigureOut">
              <a:rPr lang="it-IT" smtClean="0"/>
              <a:t>28/06/2024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C2FEED-E8ED-CF48-A6FE-093A926D530A}" type="slidenum">
              <a:rPr lang="it-IT" smtClean="0"/>
              <a:t>‹Nº›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5369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5">
            <a:extLst>
              <a:ext uri="{FF2B5EF4-FFF2-40B4-BE49-F238E27FC236}">
                <a16:creationId xmlns:a16="http://schemas.microsoft.com/office/drawing/2014/main" id="{CAEA161F-A577-4971-400B-94EEC93BA4DC}"/>
              </a:ext>
            </a:extLst>
          </p:cNvPr>
          <p:cNvSpPr txBox="1"/>
          <p:nvPr/>
        </p:nvSpPr>
        <p:spPr>
          <a:xfrm>
            <a:off x="1759881" y="2842697"/>
            <a:ext cx="625315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GEOUNED: a software tool that converts engineering CAD models into MC radiation transport models</a:t>
            </a:r>
            <a:endParaRPr lang="it-IT" sz="1400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77"/>
            </a:endParaRPr>
          </a:p>
          <a:p>
            <a:pPr marL="285750" indent="-285750" algn="just">
              <a:buFont typeface="Arial"/>
              <a:buChar char="•"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It is an open-source tool, accessible, easy-to-install, that can handle decomposition and automatic void generation algorithms, and is capable of tackling various problems in geometry conversion. </a:t>
            </a:r>
            <a:endParaRPr lang="it-IT" sz="1400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77"/>
            </a:endParaRPr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E6A06C6F-2069-29CD-4EF2-18DACE5044C1}"/>
              </a:ext>
            </a:extLst>
          </p:cNvPr>
          <p:cNvSpPr/>
          <p:nvPr/>
        </p:nvSpPr>
        <p:spPr>
          <a:xfrm>
            <a:off x="6553200" y="687216"/>
            <a:ext cx="1957136" cy="19571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>
              <a:ln>
                <a:solidFill>
                  <a:schemeClr val="bg2"/>
                </a:solidFill>
              </a:ln>
              <a:noFill/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71F2B46B-C9E3-5CAE-A92E-F9C11C7757AB}"/>
              </a:ext>
            </a:extLst>
          </p:cNvPr>
          <p:cNvSpPr txBox="1"/>
          <p:nvPr/>
        </p:nvSpPr>
        <p:spPr>
          <a:xfrm>
            <a:off x="6477817" y="1111833"/>
            <a:ext cx="21079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Company</a:t>
            </a:r>
            <a:br>
              <a:rPr lang="it-IT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</a:br>
            <a:r>
              <a:rPr lang="it-IT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logo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796230DE-F1CD-247A-8628-F6800C4FCE13}"/>
              </a:ext>
            </a:extLst>
          </p:cNvPr>
          <p:cNvSpPr txBox="1"/>
          <p:nvPr/>
        </p:nvSpPr>
        <p:spPr>
          <a:xfrm>
            <a:off x="1759881" y="687216"/>
            <a:ext cx="5130205" cy="10254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b="1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Montserrat" pitchFamily="2" charset="77"/>
              </a:rPr>
              <a:t>Technology transfer </a:t>
            </a:r>
            <a:r>
              <a:rPr lang="it-IT" sz="2200" b="1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Montserrat" pitchFamily="2" charset="77"/>
              </a:rPr>
              <a:t>proposal</a:t>
            </a:r>
            <a:r>
              <a:rPr lang="it-IT" sz="2200" b="1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Montserrat" pitchFamily="2" charset="77"/>
              </a:rPr>
              <a:t> BSBF2024</a:t>
            </a:r>
          </a:p>
          <a:p>
            <a:pPr>
              <a:lnSpc>
                <a:spcPct val="150000"/>
              </a:lnSpc>
            </a:pPr>
            <a:r>
              <a:rPr lang="en-US" sz="125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  <a:cs typeface="Arial" panose="020B0604020202020204" pitchFamily="34" charset="0"/>
              </a:rPr>
              <a:t>Call for partnership, knowledge and technology transfer</a:t>
            </a:r>
            <a:endParaRPr lang="it-IT" sz="125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Montserrat" pitchFamily="2" charset="77"/>
              <a:cs typeface="Arial" panose="020B0604020202020204" pitchFamily="34" charset="0"/>
            </a:endParaRPr>
          </a:p>
        </p:txBody>
      </p:sp>
      <p:pic>
        <p:nvPicPr>
          <p:cNvPr id="2" name="Picture 4">
            <a:extLst>
              <a:ext uri="{FF2B5EF4-FFF2-40B4-BE49-F238E27FC236}">
                <a16:creationId xmlns:a16="http://schemas.microsoft.com/office/drawing/2014/main" id="{4F2A59DB-F77A-3C5F-5723-D50E4598C0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5810" y="1857163"/>
            <a:ext cx="1491916" cy="640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FD2BB307-EA8A-CFBB-59CA-8BA0B7F72D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2931" y="768524"/>
            <a:ext cx="1016402" cy="1016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98709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e 7">
            <a:extLst>
              <a:ext uri="{FF2B5EF4-FFF2-40B4-BE49-F238E27FC236}">
                <a16:creationId xmlns:a16="http://schemas.microsoft.com/office/drawing/2014/main" id="{70C0C6FD-D9D5-4C81-204F-28C50983FFBD}"/>
              </a:ext>
            </a:extLst>
          </p:cNvPr>
          <p:cNvSpPr/>
          <p:nvPr/>
        </p:nvSpPr>
        <p:spPr>
          <a:xfrm>
            <a:off x="829733" y="3606800"/>
            <a:ext cx="615244" cy="61524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5267F076-794F-1340-E452-F264A791DEFF}"/>
              </a:ext>
            </a:extLst>
          </p:cNvPr>
          <p:cNvSpPr txBox="1"/>
          <p:nvPr/>
        </p:nvSpPr>
        <p:spPr>
          <a:xfrm>
            <a:off x="1040449" y="4484740"/>
            <a:ext cx="57505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For more information contact:  </a:t>
            </a:r>
            <a:r>
              <a:rPr lang="it-IT" sz="1200" dirty="0">
                <a:solidFill>
                  <a:schemeClr val="accent1"/>
                </a:solidFill>
                <a:latin typeface="Montserrat" pitchFamily="2" charset="77"/>
              </a:rPr>
              <a:t>technologytransfer@f4e.europa.eu</a:t>
            </a:r>
          </a:p>
          <a:p>
            <a:endParaRPr lang="it-IT" sz="1200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77"/>
            </a:endParaRPr>
          </a:p>
          <a:p>
            <a:endParaRPr lang="it-IT" sz="1200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77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47371A15-D7C8-2904-F559-7C93B4AE2E32}"/>
              </a:ext>
            </a:extLst>
          </p:cNvPr>
          <p:cNvSpPr txBox="1"/>
          <p:nvPr/>
        </p:nvSpPr>
        <p:spPr>
          <a:xfrm>
            <a:off x="615275" y="514603"/>
            <a:ext cx="5360409" cy="1035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b="1" dirty="0">
                <a:solidFill>
                  <a:srgbClr val="148FC8"/>
                </a:solidFill>
                <a:effectLst/>
                <a:latin typeface="Montserrat" pitchFamily="2" charset="77"/>
              </a:rPr>
              <a:t>Technology transfer </a:t>
            </a:r>
            <a:r>
              <a:rPr lang="it-IT" sz="2200" b="1" dirty="0" err="1">
                <a:solidFill>
                  <a:srgbClr val="148FC8"/>
                </a:solidFill>
                <a:effectLst/>
                <a:latin typeface="Montserrat" pitchFamily="2" charset="77"/>
              </a:rPr>
              <a:t>proposal</a:t>
            </a:r>
            <a:r>
              <a:rPr lang="it-IT" sz="2200" b="1" dirty="0">
                <a:solidFill>
                  <a:srgbClr val="148FC8"/>
                </a:solidFill>
                <a:effectLst/>
                <a:latin typeface="Montserrat" pitchFamily="2" charset="77"/>
              </a:rPr>
              <a:t> BSBF2024</a:t>
            </a:r>
          </a:p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5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Montserrat" pitchFamily="2" charset="77"/>
                <a:ea typeface="+mn-ea"/>
                <a:cs typeface="Arial" panose="020B0604020202020204" pitchFamily="34" charset="0"/>
              </a:rPr>
              <a:t>Call for partnership, knowledge and technology transfer</a:t>
            </a:r>
            <a:endParaRPr kumimoji="0" lang="it-IT" sz="12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Montserrat" pitchFamily="2" charset="77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Ovale 6">
            <a:extLst>
              <a:ext uri="{FF2B5EF4-FFF2-40B4-BE49-F238E27FC236}">
                <a16:creationId xmlns:a16="http://schemas.microsoft.com/office/drawing/2014/main" id="{75B9E8B8-0A53-278B-FD45-2F25DB7D59AA}"/>
              </a:ext>
            </a:extLst>
          </p:cNvPr>
          <p:cNvSpPr/>
          <p:nvPr/>
        </p:nvSpPr>
        <p:spPr>
          <a:xfrm>
            <a:off x="7065339" y="-537303"/>
            <a:ext cx="1051906" cy="1051906"/>
          </a:xfrm>
          <a:prstGeom prst="ellipse">
            <a:avLst/>
          </a:prstGeom>
          <a:noFill/>
          <a:ln w="57150">
            <a:solidFill>
              <a:srgbClr val="148FC8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Ovale 8">
            <a:extLst>
              <a:ext uri="{FF2B5EF4-FFF2-40B4-BE49-F238E27FC236}">
                <a16:creationId xmlns:a16="http://schemas.microsoft.com/office/drawing/2014/main" id="{6C23B783-6614-28C5-F8C6-44AF4EEEC571}"/>
              </a:ext>
            </a:extLst>
          </p:cNvPr>
          <p:cNvSpPr/>
          <p:nvPr/>
        </p:nvSpPr>
        <p:spPr>
          <a:xfrm>
            <a:off x="8117245" y="277688"/>
            <a:ext cx="1909012" cy="1909012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10" name="Gruppo 9">
            <a:extLst>
              <a:ext uri="{FF2B5EF4-FFF2-40B4-BE49-F238E27FC236}">
                <a16:creationId xmlns:a16="http://schemas.microsoft.com/office/drawing/2014/main" id="{B2D6BA6E-3046-EC4E-7755-C9AA0921E1A2}"/>
              </a:ext>
            </a:extLst>
          </p:cNvPr>
          <p:cNvGrpSpPr/>
          <p:nvPr/>
        </p:nvGrpSpPr>
        <p:grpSpPr>
          <a:xfrm rot="5400000">
            <a:off x="7184061" y="4337973"/>
            <a:ext cx="1866367" cy="1287413"/>
            <a:chOff x="4160997" y="1866896"/>
            <a:chExt cx="1036732" cy="715134"/>
          </a:xfrm>
        </p:grpSpPr>
        <p:grpSp>
          <p:nvGrpSpPr>
            <p:cNvPr id="11" name="Gruppo 10">
              <a:extLst>
                <a:ext uri="{FF2B5EF4-FFF2-40B4-BE49-F238E27FC236}">
                  <a16:creationId xmlns:a16="http://schemas.microsoft.com/office/drawing/2014/main" id="{0F1C2B68-D291-FAA5-C333-BA5388AEB26E}"/>
                </a:ext>
              </a:extLst>
            </p:cNvPr>
            <p:cNvGrpSpPr/>
            <p:nvPr/>
          </p:nvGrpSpPr>
          <p:grpSpPr>
            <a:xfrm>
              <a:off x="4165757" y="1866896"/>
              <a:ext cx="1031972" cy="135810"/>
              <a:chOff x="4165757" y="1866896"/>
              <a:chExt cx="1031972" cy="135810"/>
            </a:xfrm>
          </p:grpSpPr>
          <p:sp>
            <p:nvSpPr>
              <p:cNvPr id="35" name="Ovale 34">
                <a:extLst>
                  <a:ext uri="{FF2B5EF4-FFF2-40B4-BE49-F238E27FC236}">
                    <a16:creationId xmlns:a16="http://schemas.microsoft.com/office/drawing/2014/main" id="{E0881F09-E864-B7B8-4EEC-97C6A0E0C5FA}"/>
                  </a:ext>
                </a:extLst>
              </p:cNvPr>
              <p:cNvSpPr/>
              <p:nvPr/>
            </p:nvSpPr>
            <p:spPr>
              <a:xfrm>
                <a:off x="4165757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6" name="Ovale 35">
                <a:extLst>
                  <a:ext uri="{FF2B5EF4-FFF2-40B4-BE49-F238E27FC236}">
                    <a16:creationId xmlns:a16="http://schemas.microsoft.com/office/drawing/2014/main" id="{7B86E33C-3B59-6FDC-1D16-B38E51DBE132}"/>
                  </a:ext>
                </a:extLst>
              </p:cNvPr>
              <p:cNvSpPr/>
              <p:nvPr/>
            </p:nvSpPr>
            <p:spPr>
              <a:xfrm>
                <a:off x="4344990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7" name="Ovale 36">
                <a:extLst>
                  <a:ext uri="{FF2B5EF4-FFF2-40B4-BE49-F238E27FC236}">
                    <a16:creationId xmlns:a16="http://schemas.microsoft.com/office/drawing/2014/main" id="{99F967ED-FC7A-4BF4-E9F5-04DA5E111E23}"/>
                  </a:ext>
                </a:extLst>
              </p:cNvPr>
              <p:cNvSpPr/>
              <p:nvPr/>
            </p:nvSpPr>
            <p:spPr>
              <a:xfrm>
                <a:off x="4524223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8" name="Ovale 37">
                <a:extLst>
                  <a:ext uri="{FF2B5EF4-FFF2-40B4-BE49-F238E27FC236}">
                    <a16:creationId xmlns:a16="http://schemas.microsoft.com/office/drawing/2014/main" id="{055CB818-3AE9-7A60-DC80-85CA888A8E80}"/>
                  </a:ext>
                </a:extLst>
              </p:cNvPr>
              <p:cNvSpPr/>
              <p:nvPr/>
            </p:nvSpPr>
            <p:spPr>
              <a:xfrm>
                <a:off x="4703456" y="1866898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9" name="Ovale 38">
                <a:extLst>
                  <a:ext uri="{FF2B5EF4-FFF2-40B4-BE49-F238E27FC236}">
                    <a16:creationId xmlns:a16="http://schemas.microsoft.com/office/drawing/2014/main" id="{6D13591E-BE0D-F96E-9EB8-9E702B2CFDB0}"/>
                  </a:ext>
                </a:extLst>
              </p:cNvPr>
              <p:cNvSpPr/>
              <p:nvPr/>
            </p:nvSpPr>
            <p:spPr>
              <a:xfrm>
                <a:off x="4882689" y="1866897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40" name="Ovale 39">
                <a:extLst>
                  <a:ext uri="{FF2B5EF4-FFF2-40B4-BE49-F238E27FC236}">
                    <a16:creationId xmlns:a16="http://schemas.microsoft.com/office/drawing/2014/main" id="{D44A6796-1E4C-3875-DBA6-44FE6980057F}"/>
                  </a:ext>
                </a:extLst>
              </p:cNvPr>
              <p:cNvSpPr/>
              <p:nvPr/>
            </p:nvSpPr>
            <p:spPr>
              <a:xfrm>
                <a:off x="5061922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12" name="Gruppo 11">
              <a:extLst>
                <a:ext uri="{FF2B5EF4-FFF2-40B4-BE49-F238E27FC236}">
                  <a16:creationId xmlns:a16="http://schemas.microsoft.com/office/drawing/2014/main" id="{A8065D85-C3D1-79B3-EA3C-9AD1A5707D03}"/>
                </a:ext>
              </a:extLst>
            </p:cNvPr>
            <p:cNvGrpSpPr/>
            <p:nvPr/>
          </p:nvGrpSpPr>
          <p:grpSpPr>
            <a:xfrm>
              <a:off x="4165757" y="2060004"/>
              <a:ext cx="1031972" cy="135810"/>
              <a:chOff x="4165757" y="1866896"/>
              <a:chExt cx="1031972" cy="135810"/>
            </a:xfrm>
          </p:grpSpPr>
          <p:sp>
            <p:nvSpPr>
              <p:cNvPr id="29" name="Ovale 28">
                <a:extLst>
                  <a:ext uri="{FF2B5EF4-FFF2-40B4-BE49-F238E27FC236}">
                    <a16:creationId xmlns:a16="http://schemas.microsoft.com/office/drawing/2014/main" id="{676908BE-8B9F-2693-643D-9C2C9C7C937B}"/>
                  </a:ext>
                </a:extLst>
              </p:cNvPr>
              <p:cNvSpPr/>
              <p:nvPr/>
            </p:nvSpPr>
            <p:spPr>
              <a:xfrm>
                <a:off x="4165757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0" name="Ovale 29">
                <a:extLst>
                  <a:ext uri="{FF2B5EF4-FFF2-40B4-BE49-F238E27FC236}">
                    <a16:creationId xmlns:a16="http://schemas.microsoft.com/office/drawing/2014/main" id="{DA2B041E-2064-775D-AAC8-748579E13789}"/>
                  </a:ext>
                </a:extLst>
              </p:cNvPr>
              <p:cNvSpPr/>
              <p:nvPr/>
            </p:nvSpPr>
            <p:spPr>
              <a:xfrm>
                <a:off x="4344990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1" name="Ovale 30">
                <a:extLst>
                  <a:ext uri="{FF2B5EF4-FFF2-40B4-BE49-F238E27FC236}">
                    <a16:creationId xmlns:a16="http://schemas.microsoft.com/office/drawing/2014/main" id="{C27F5438-36AC-5A0F-FAC9-E01DDD72DC86}"/>
                  </a:ext>
                </a:extLst>
              </p:cNvPr>
              <p:cNvSpPr/>
              <p:nvPr/>
            </p:nvSpPr>
            <p:spPr>
              <a:xfrm>
                <a:off x="4524223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2" name="Ovale 31">
                <a:extLst>
                  <a:ext uri="{FF2B5EF4-FFF2-40B4-BE49-F238E27FC236}">
                    <a16:creationId xmlns:a16="http://schemas.microsoft.com/office/drawing/2014/main" id="{ADDB3D7E-8352-B692-A307-85E74D8D010A}"/>
                  </a:ext>
                </a:extLst>
              </p:cNvPr>
              <p:cNvSpPr/>
              <p:nvPr/>
            </p:nvSpPr>
            <p:spPr>
              <a:xfrm>
                <a:off x="4703456" y="1866898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3" name="Ovale 32">
                <a:extLst>
                  <a:ext uri="{FF2B5EF4-FFF2-40B4-BE49-F238E27FC236}">
                    <a16:creationId xmlns:a16="http://schemas.microsoft.com/office/drawing/2014/main" id="{DEF125BA-4742-9A0A-59CF-FB04D9EB5338}"/>
                  </a:ext>
                </a:extLst>
              </p:cNvPr>
              <p:cNvSpPr/>
              <p:nvPr/>
            </p:nvSpPr>
            <p:spPr>
              <a:xfrm>
                <a:off x="4882689" y="1866897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4" name="Ovale 33">
                <a:extLst>
                  <a:ext uri="{FF2B5EF4-FFF2-40B4-BE49-F238E27FC236}">
                    <a16:creationId xmlns:a16="http://schemas.microsoft.com/office/drawing/2014/main" id="{74782FEC-0DB4-9B25-D577-C23B7A13531E}"/>
                  </a:ext>
                </a:extLst>
              </p:cNvPr>
              <p:cNvSpPr/>
              <p:nvPr/>
            </p:nvSpPr>
            <p:spPr>
              <a:xfrm>
                <a:off x="5061922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15" name="Gruppo 14">
              <a:extLst>
                <a:ext uri="{FF2B5EF4-FFF2-40B4-BE49-F238E27FC236}">
                  <a16:creationId xmlns:a16="http://schemas.microsoft.com/office/drawing/2014/main" id="{08ADB7B0-E5D8-4EAF-F322-6203DB88D734}"/>
                </a:ext>
              </a:extLst>
            </p:cNvPr>
            <p:cNvGrpSpPr/>
            <p:nvPr/>
          </p:nvGrpSpPr>
          <p:grpSpPr>
            <a:xfrm>
              <a:off x="4160997" y="2253112"/>
              <a:ext cx="1031972" cy="135810"/>
              <a:chOff x="4165757" y="1866896"/>
              <a:chExt cx="1031972" cy="135810"/>
            </a:xfrm>
          </p:grpSpPr>
          <p:sp>
            <p:nvSpPr>
              <p:cNvPr id="23" name="Ovale 22">
                <a:extLst>
                  <a:ext uri="{FF2B5EF4-FFF2-40B4-BE49-F238E27FC236}">
                    <a16:creationId xmlns:a16="http://schemas.microsoft.com/office/drawing/2014/main" id="{2470C272-3953-EAA5-3D4D-AAECC8611890}"/>
                  </a:ext>
                </a:extLst>
              </p:cNvPr>
              <p:cNvSpPr/>
              <p:nvPr/>
            </p:nvSpPr>
            <p:spPr>
              <a:xfrm>
                <a:off x="4165757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4" name="Ovale 23">
                <a:extLst>
                  <a:ext uri="{FF2B5EF4-FFF2-40B4-BE49-F238E27FC236}">
                    <a16:creationId xmlns:a16="http://schemas.microsoft.com/office/drawing/2014/main" id="{3F010739-BD89-22AA-09EE-BEECD89F31D5}"/>
                  </a:ext>
                </a:extLst>
              </p:cNvPr>
              <p:cNvSpPr/>
              <p:nvPr/>
            </p:nvSpPr>
            <p:spPr>
              <a:xfrm>
                <a:off x="4344990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5" name="Ovale 24">
                <a:extLst>
                  <a:ext uri="{FF2B5EF4-FFF2-40B4-BE49-F238E27FC236}">
                    <a16:creationId xmlns:a16="http://schemas.microsoft.com/office/drawing/2014/main" id="{F2E55585-B04A-FA85-D337-DA9DE2A17287}"/>
                  </a:ext>
                </a:extLst>
              </p:cNvPr>
              <p:cNvSpPr/>
              <p:nvPr/>
            </p:nvSpPr>
            <p:spPr>
              <a:xfrm>
                <a:off x="4524223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6" name="Ovale 25">
                <a:extLst>
                  <a:ext uri="{FF2B5EF4-FFF2-40B4-BE49-F238E27FC236}">
                    <a16:creationId xmlns:a16="http://schemas.microsoft.com/office/drawing/2014/main" id="{35B27BF0-3B3A-2723-D6B4-EEC1B336C8D0}"/>
                  </a:ext>
                </a:extLst>
              </p:cNvPr>
              <p:cNvSpPr/>
              <p:nvPr/>
            </p:nvSpPr>
            <p:spPr>
              <a:xfrm>
                <a:off x="4703456" y="1866898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7" name="Ovale 26">
                <a:extLst>
                  <a:ext uri="{FF2B5EF4-FFF2-40B4-BE49-F238E27FC236}">
                    <a16:creationId xmlns:a16="http://schemas.microsoft.com/office/drawing/2014/main" id="{E091FCCD-8238-27D1-57A3-2FBCAF3BA68E}"/>
                  </a:ext>
                </a:extLst>
              </p:cNvPr>
              <p:cNvSpPr/>
              <p:nvPr/>
            </p:nvSpPr>
            <p:spPr>
              <a:xfrm>
                <a:off x="4882689" y="1866897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8" name="Ovale 27">
                <a:extLst>
                  <a:ext uri="{FF2B5EF4-FFF2-40B4-BE49-F238E27FC236}">
                    <a16:creationId xmlns:a16="http://schemas.microsoft.com/office/drawing/2014/main" id="{C507C58C-DA2E-4848-B9FB-91DFB3B8D8EE}"/>
                  </a:ext>
                </a:extLst>
              </p:cNvPr>
              <p:cNvSpPr/>
              <p:nvPr/>
            </p:nvSpPr>
            <p:spPr>
              <a:xfrm>
                <a:off x="5061922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16" name="Gruppo 15">
              <a:extLst>
                <a:ext uri="{FF2B5EF4-FFF2-40B4-BE49-F238E27FC236}">
                  <a16:creationId xmlns:a16="http://schemas.microsoft.com/office/drawing/2014/main" id="{03A68913-5EFD-0817-B758-103BCA0DAB06}"/>
                </a:ext>
              </a:extLst>
            </p:cNvPr>
            <p:cNvGrpSpPr/>
            <p:nvPr/>
          </p:nvGrpSpPr>
          <p:grpSpPr>
            <a:xfrm>
              <a:off x="4160997" y="2446220"/>
              <a:ext cx="1031972" cy="135810"/>
              <a:chOff x="4165757" y="1866896"/>
              <a:chExt cx="1031972" cy="135810"/>
            </a:xfrm>
          </p:grpSpPr>
          <p:sp>
            <p:nvSpPr>
              <p:cNvPr id="17" name="Ovale 16">
                <a:extLst>
                  <a:ext uri="{FF2B5EF4-FFF2-40B4-BE49-F238E27FC236}">
                    <a16:creationId xmlns:a16="http://schemas.microsoft.com/office/drawing/2014/main" id="{598C4484-2C2C-EC64-33A6-FF98B80C5198}"/>
                  </a:ext>
                </a:extLst>
              </p:cNvPr>
              <p:cNvSpPr/>
              <p:nvPr/>
            </p:nvSpPr>
            <p:spPr>
              <a:xfrm>
                <a:off x="4165757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8" name="Ovale 17">
                <a:extLst>
                  <a:ext uri="{FF2B5EF4-FFF2-40B4-BE49-F238E27FC236}">
                    <a16:creationId xmlns:a16="http://schemas.microsoft.com/office/drawing/2014/main" id="{A88E0C6C-BB57-B13B-4269-FB80D054AE4D}"/>
                  </a:ext>
                </a:extLst>
              </p:cNvPr>
              <p:cNvSpPr/>
              <p:nvPr/>
            </p:nvSpPr>
            <p:spPr>
              <a:xfrm>
                <a:off x="4344990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9" name="Ovale 18">
                <a:extLst>
                  <a:ext uri="{FF2B5EF4-FFF2-40B4-BE49-F238E27FC236}">
                    <a16:creationId xmlns:a16="http://schemas.microsoft.com/office/drawing/2014/main" id="{EB2F2C9F-0516-1691-E09D-1FEF1E16D891}"/>
                  </a:ext>
                </a:extLst>
              </p:cNvPr>
              <p:cNvSpPr/>
              <p:nvPr/>
            </p:nvSpPr>
            <p:spPr>
              <a:xfrm>
                <a:off x="4524223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0" name="Ovale 19">
                <a:extLst>
                  <a:ext uri="{FF2B5EF4-FFF2-40B4-BE49-F238E27FC236}">
                    <a16:creationId xmlns:a16="http://schemas.microsoft.com/office/drawing/2014/main" id="{13300BA2-365A-B58C-A1A8-EB4F6FDF69DE}"/>
                  </a:ext>
                </a:extLst>
              </p:cNvPr>
              <p:cNvSpPr/>
              <p:nvPr/>
            </p:nvSpPr>
            <p:spPr>
              <a:xfrm>
                <a:off x="4703456" y="1866898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1" name="Ovale 20">
                <a:extLst>
                  <a:ext uri="{FF2B5EF4-FFF2-40B4-BE49-F238E27FC236}">
                    <a16:creationId xmlns:a16="http://schemas.microsoft.com/office/drawing/2014/main" id="{34277A3F-FF84-07C3-B22E-74CB718C4470}"/>
                  </a:ext>
                </a:extLst>
              </p:cNvPr>
              <p:cNvSpPr/>
              <p:nvPr/>
            </p:nvSpPr>
            <p:spPr>
              <a:xfrm>
                <a:off x="4882689" y="1866897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2" name="Ovale 21">
                <a:extLst>
                  <a:ext uri="{FF2B5EF4-FFF2-40B4-BE49-F238E27FC236}">
                    <a16:creationId xmlns:a16="http://schemas.microsoft.com/office/drawing/2014/main" id="{3CCC6AE7-0709-58DA-DA80-435119259BF5}"/>
                  </a:ext>
                </a:extLst>
              </p:cNvPr>
              <p:cNvSpPr/>
              <p:nvPr/>
            </p:nvSpPr>
            <p:spPr>
              <a:xfrm>
                <a:off x="5061922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</p:grpSp>
      <p:sp>
        <p:nvSpPr>
          <p:cNvPr id="3" name="CuadroTexto 2">
            <a:extLst>
              <a:ext uri="{FF2B5EF4-FFF2-40B4-BE49-F238E27FC236}">
                <a16:creationId xmlns:a16="http://schemas.microsoft.com/office/drawing/2014/main" id="{F7B70CE2-C46E-163E-D509-BE1460498D00}"/>
              </a:ext>
            </a:extLst>
          </p:cNvPr>
          <p:cNvSpPr txBox="1"/>
          <p:nvPr/>
        </p:nvSpPr>
        <p:spPr>
          <a:xfrm>
            <a:off x="476734" y="1738631"/>
            <a:ext cx="5018648" cy="26961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285750" indent="-285750">
              <a:buFont typeface="Arial"/>
              <a:buChar char="•"/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defRPr>
            </a:lvl1pPr>
          </a:lstStyle>
          <a:p>
            <a:pPr marL="0" indent="0">
              <a:lnSpc>
                <a:spcPct val="90000"/>
              </a:lnSpc>
              <a:spcAft>
                <a:spcPts val="600"/>
              </a:spcAft>
              <a:buNone/>
            </a:pPr>
            <a:r>
              <a:rPr lang="it-IT" dirty="0"/>
              <a:t>Benefits of the technology: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1100" dirty="0"/>
              <a:t>Open-source software, easy to install.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1100" dirty="0"/>
              <a:t>Automatic void generation algorithm that saves time and reduces human error.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1100" dirty="0"/>
              <a:t>Helpful for any field that requires radiation transport simulations.</a:t>
            </a:r>
            <a:endParaRPr lang="it-IT" dirty="0"/>
          </a:p>
          <a:p>
            <a:pPr marL="0" indent="0">
              <a:lnSpc>
                <a:spcPct val="90000"/>
              </a:lnSpc>
              <a:spcAft>
                <a:spcPts val="600"/>
              </a:spcAft>
              <a:buNone/>
            </a:pPr>
            <a:r>
              <a:rPr lang="it-IT" dirty="0"/>
              <a:t>Application Areas: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1100" dirty="0"/>
              <a:t>Nuclear Fusion and Fission Research.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1100" dirty="0"/>
              <a:t>Nuclear Medicine: Assists in designing shielding for medical isotopes or radiation therapies.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1100" dirty="0"/>
              <a:t>Radiation Protection design.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1100" dirty="0"/>
              <a:t>Material Testing in nuclear environments.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1100" dirty="0"/>
              <a:t>Nuclear decommissioning.</a:t>
            </a:r>
            <a:endParaRPr lang="it-IT" sz="1100" dirty="0"/>
          </a:p>
        </p:txBody>
      </p:sp>
      <p:pic>
        <p:nvPicPr>
          <p:cNvPr id="14" name="Imagen 13" descr="Interfaz de usuario gráfica&#10;&#10;Descripción generada automáticamente con confianza baja">
            <a:extLst>
              <a:ext uri="{FF2B5EF4-FFF2-40B4-BE49-F238E27FC236}">
                <a16:creationId xmlns:a16="http://schemas.microsoft.com/office/drawing/2014/main" id="{52D963DD-CD9A-48E2-3986-0A18CC30B7E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7123" t="946" r="18625" b="779"/>
          <a:stretch/>
        </p:blipFill>
        <p:spPr>
          <a:xfrm>
            <a:off x="5760720" y="1472576"/>
            <a:ext cx="2060463" cy="2134223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24107866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192</TotalTime>
  <Words>155</Words>
  <Application>Microsoft Office PowerPoint</Application>
  <PresentationFormat>Presentación en pantalla (16:9)</PresentationFormat>
  <Paragraphs>18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Montserrat</vt:lpstr>
      <vt:lpstr>Tema di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Divulgando Srl</dc:creator>
  <cp:lastModifiedBy>Pablo Lago</cp:lastModifiedBy>
  <cp:revision>95</cp:revision>
  <dcterms:created xsi:type="dcterms:W3CDTF">2023-08-24T14:02:40Z</dcterms:created>
  <dcterms:modified xsi:type="dcterms:W3CDTF">2024-06-28T07:34:45Z</dcterms:modified>
</cp:coreProperties>
</file>