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66" r:id="rId2"/>
    <p:sldId id="264" r:id="rId3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48FC8"/>
    <a:srgbClr val="F2F2F4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887"/>
    <p:restoredTop sz="96327"/>
  </p:normalViewPr>
  <p:slideViewPr>
    <p:cSldViewPr snapToGrid="0" snapToObjects="1" showGuides="1">
      <p:cViewPr varScale="1">
        <p:scale>
          <a:sx n="100" d="100"/>
          <a:sy n="100" d="100"/>
        </p:scale>
        <p:origin x="364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77704-1E4A-D74D-BF32-2F6A3CC7582A}" type="datetimeFigureOut">
              <a:rPr lang="it-IT" smtClean="0"/>
              <a:t>02/08/2024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2FEED-E8ED-CF48-A6FE-093A926D530A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242483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77704-1E4A-D74D-BF32-2F6A3CC7582A}" type="datetimeFigureOut">
              <a:rPr lang="it-IT" smtClean="0"/>
              <a:t>02/08/2024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2FEED-E8ED-CF48-A6FE-093A926D530A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6895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77704-1E4A-D74D-BF32-2F6A3CC7582A}" type="datetimeFigureOut">
              <a:rPr lang="it-IT" smtClean="0"/>
              <a:t>02/08/2024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2FEED-E8ED-CF48-A6FE-093A926D530A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859559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77704-1E4A-D74D-BF32-2F6A3CC7582A}" type="datetimeFigureOut">
              <a:rPr lang="it-IT" smtClean="0"/>
              <a:t>02/08/2024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2FEED-E8ED-CF48-A6FE-093A926D530A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48813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77704-1E4A-D74D-BF32-2F6A3CC7582A}" type="datetimeFigureOut">
              <a:rPr lang="it-IT" smtClean="0"/>
              <a:t>02/08/2024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2FEED-E8ED-CF48-A6FE-093A926D530A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936472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77704-1E4A-D74D-BF32-2F6A3CC7582A}" type="datetimeFigureOut">
              <a:rPr lang="it-IT" smtClean="0"/>
              <a:t>02/08/2024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2FEED-E8ED-CF48-A6FE-093A926D530A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269389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77704-1E4A-D74D-BF32-2F6A3CC7582A}" type="datetimeFigureOut">
              <a:rPr lang="it-IT" smtClean="0"/>
              <a:t>02/08/2024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2FEED-E8ED-CF48-A6FE-093A926D530A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968471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77704-1E4A-D74D-BF32-2F6A3CC7582A}" type="datetimeFigureOut">
              <a:rPr lang="it-IT" smtClean="0"/>
              <a:t>02/08/2024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2FEED-E8ED-CF48-A6FE-093A926D530A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576852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77704-1E4A-D74D-BF32-2F6A3CC7582A}" type="datetimeFigureOut">
              <a:rPr lang="it-IT" smtClean="0"/>
              <a:t>02/08/2024</a:t>
            </a:fld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2FEED-E8ED-CF48-A6FE-093A926D530A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932058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77704-1E4A-D74D-BF32-2F6A3CC7582A}" type="datetimeFigureOut">
              <a:rPr lang="it-IT" smtClean="0"/>
              <a:t>02/08/2024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2FEED-E8ED-CF48-A6FE-093A926D530A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939190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77704-1E4A-D74D-BF32-2F6A3CC7582A}" type="datetimeFigureOut">
              <a:rPr lang="it-IT" smtClean="0"/>
              <a:t>02/08/2024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2FEED-E8ED-CF48-A6FE-093A926D530A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167189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077704-1E4A-D74D-BF32-2F6A3CC7582A}" type="datetimeFigureOut">
              <a:rPr lang="it-IT" smtClean="0"/>
              <a:t>02/08/2024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C2FEED-E8ED-CF48-A6FE-093A926D530A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53699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eur03.safelinks.protection.outlook.com/?url=https%3A%2F%2Ffusion-technology-transfer.europa.eu%2F&amp;data=05%7C02%7CCarmen.Casteras%40f4e.europa.eu%7Ce7d71efedb4c47290edb08dcafe1845f%7C687a8c5c348a4796ab753246db849e8b%7C0%7C0%7C638578630330176957%7CUnknown%7CTWFpbGZsb3d8eyJWIjoiMC4wLjAwMDAiLCJQIjoiV2luMzIiLCJBTiI6Ik1haWwiLCJXVCI6Mn0%3D%7C0%7C%7C%7C&amp;sdata=znub1eX8Avw99uVFtQMMmfxhwJJIT02FC%2Fw4JrLMS8s%3D&amp;reserved=0" TargetMode="External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hyperlink" Target="mailto:technologytransfer@f4e.europa.eu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6">
            <a:extLst>
              <a:ext uri="{FF2B5EF4-FFF2-40B4-BE49-F238E27FC236}">
                <a16:creationId xmlns:a16="http://schemas.microsoft.com/office/drawing/2014/main" id="{8CAC0AC0-1BE8-5F2C-93C3-6C9E0D708B0B}"/>
              </a:ext>
            </a:extLst>
          </p:cNvPr>
          <p:cNvSpPr/>
          <p:nvPr/>
        </p:nvSpPr>
        <p:spPr>
          <a:xfrm>
            <a:off x="6692899" y="711659"/>
            <a:ext cx="1957136" cy="195713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>
              <a:ln>
                <a:solidFill>
                  <a:schemeClr val="bg2"/>
                </a:solidFill>
              </a:ln>
              <a:noFill/>
            </a:endParaRPr>
          </a:p>
        </p:txBody>
      </p:sp>
      <p:sp>
        <p:nvSpPr>
          <p:cNvPr id="3" name="CasellaDiTesto 9">
            <a:extLst>
              <a:ext uri="{FF2B5EF4-FFF2-40B4-BE49-F238E27FC236}">
                <a16:creationId xmlns:a16="http://schemas.microsoft.com/office/drawing/2014/main" id="{3FEC85C9-24FD-BC9C-38F5-FD7596CFCACD}"/>
              </a:ext>
            </a:extLst>
          </p:cNvPr>
          <p:cNvSpPr txBox="1"/>
          <p:nvPr/>
        </p:nvSpPr>
        <p:spPr>
          <a:xfrm>
            <a:off x="1293915" y="712497"/>
            <a:ext cx="5479120" cy="10561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77"/>
              </a:rPr>
              <a:t>Fusion Technology Transfer Award</a:t>
            </a:r>
          </a:p>
          <a:p>
            <a:r>
              <a:rPr lang="it-IT" sz="2200" b="1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Montserrat" pitchFamily="2" charset="77"/>
              </a:rPr>
              <a:t>BSBF2024</a:t>
            </a:r>
          </a:p>
          <a:p>
            <a:pPr>
              <a:lnSpc>
                <a:spcPct val="150000"/>
              </a:lnSpc>
            </a:pPr>
            <a:r>
              <a:rPr lang="it-IT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77"/>
                <a:cs typeface="Arial" panose="020B0604020202020204" pitchFamily="34" charset="0"/>
              </a:rPr>
              <a:t>Call for funding</a:t>
            </a:r>
            <a:endParaRPr lang="it-IT" sz="1400" dirty="0">
              <a:solidFill>
                <a:schemeClr val="tx1">
                  <a:lumMod val="75000"/>
                  <a:lumOff val="25000"/>
                </a:schemeClr>
              </a:solidFill>
              <a:effectLst/>
              <a:latin typeface="Montserrat" pitchFamily="2" charset="77"/>
              <a:cs typeface="Arial" panose="020B0604020202020204" pitchFamily="34" charset="0"/>
            </a:endParaRPr>
          </a:p>
        </p:txBody>
      </p:sp>
      <p:grpSp>
        <p:nvGrpSpPr>
          <p:cNvPr id="4" name="Grupo 3">
            <a:extLst>
              <a:ext uri="{FF2B5EF4-FFF2-40B4-BE49-F238E27FC236}">
                <a16:creationId xmlns:a16="http://schemas.microsoft.com/office/drawing/2014/main" id="{A719E898-4FF8-6837-74D4-B843248F7FE8}"/>
              </a:ext>
            </a:extLst>
          </p:cNvPr>
          <p:cNvGrpSpPr/>
          <p:nvPr/>
        </p:nvGrpSpPr>
        <p:grpSpPr>
          <a:xfrm>
            <a:off x="6833341" y="1178011"/>
            <a:ext cx="1676251" cy="1373598"/>
            <a:chOff x="6693642" y="977543"/>
            <a:chExt cx="1676251" cy="1373598"/>
          </a:xfrm>
        </p:grpSpPr>
        <p:pic>
          <p:nvPicPr>
            <p:cNvPr id="9" name="Picture 4">
              <a:extLst>
                <a:ext uri="{FF2B5EF4-FFF2-40B4-BE49-F238E27FC236}">
                  <a16:creationId xmlns:a16="http://schemas.microsoft.com/office/drawing/2014/main" id="{7E70FC61-FA39-66F9-F29B-3E987C7CEFC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785810" y="977543"/>
              <a:ext cx="1491916" cy="64028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" name="Imagen 9" descr="Un dibujo de un animal&#10;&#10;Descripción generada automáticamente con confianza media">
              <a:extLst>
                <a:ext uri="{FF2B5EF4-FFF2-40B4-BE49-F238E27FC236}">
                  <a16:creationId xmlns:a16="http://schemas.microsoft.com/office/drawing/2014/main" id="{D2E1497E-C318-22A0-E766-52D137D8F90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693642" y="1911035"/>
              <a:ext cx="1676251" cy="440106"/>
            </a:xfrm>
            <a:prstGeom prst="rect">
              <a:avLst/>
            </a:prstGeom>
          </p:spPr>
        </p:pic>
      </p:grpSp>
      <p:sp>
        <p:nvSpPr>
          <p:cNvPr id="11" name="CasellaDiTesto 5">
            <a:extLst>
              <a:ext uri="{FF2B5EF4-FFF2-40B4-BE49-F238E27FC236}">
                <a16:creationId xmlns:a16="http://schemas.microsoft.com/office/drawing/2014/main" id="{3469BA08-8632-2CCA-8E6E-9F3373B927A7}"/>
              </a:ext>
            </a:extLst>
          </p:cNvPr>
          <p:cNvSpPr txBox="1"/>
          <p:nvPr/>
        </p:nvSpPr>
        <p:spPr>
          <a:xfrm>
            <a:off x="1297667" y="2954865"/>
            <a:ext cx="625315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77"/>
              </a:rPr>
              <a:t>The Fusion Technology Transfer Award</a:t>
            </a:r>
          </a:p>
          <a:p>
            <a:endParaRPr lang="it-IT" sz="1400" dirty="0">
              <a:solidFill>
                <a:schemeClr val="tx1">
                  <a:lumMod val="75000"/>
                  <a:lumOff val="25000"/>
                </a:schemeClr>
              </a:solidFill>
              <a:latin typeface="Montserrat" pitchFamily="2" charset="77"/>
            </a:endParaRPr>
          </a:p>
          <a:p>
            <a:pPr marL="285750" indent="-285750" algn="just">
              <a:buFont typeface="Arial"/>
              <a:buChar char="•"/>
            </a:pPr>
            <a:r>
              <a:rPr lang="it-IT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77"/>
              </a:rPr>
              <a:t>It</a:t>
            </a:r>
            <a:r>
              <a:rPr lang="it-IT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77"/>
              </a:rPr>
              <a:t> 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77"/>
              </a:rPr>
              <a:t>rewards the use of fusion technologies in non-fusion applications with a prize of 10.000€. European companies, labs, and organizations that are using fusion technologies in non-fusion markets can apply.</a:t>
            </a:r>
            <a:endParaRPr lang="it-IT" sz="1400" dirty="0">
              <a:solidFill>
                <a:schemeClr val="tx1">
                  <a:lumMod val="75000"/>
                  <a:lumOff val="25000"/>
                </a:schemeClr>
              </a:solidFill>
              <a:latin typeface="Montserrat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15498709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vale 6">
            <a:extLst>
              <a:ext uri="{FF2B5EF4-FFF2-40B4-BE49-F238E27FC236}">
                <a16:creationId xmlns:a16="http://schemas.microsoft.com/office/drawing/2014/main" id="{75B9E8B8-0A53-278B-FD45-2F25DB7D59AA}"/>
              </a:ext>
            </a:extLst>
          </p:cNvPr>
          <p:cNvSpPr/>
          <p:nvPr/>
        </p:nvSpPr>
        <p:spPr>
          <a:xfrm>
            <a:off x="7065339" y="-537303"/>
            <a:ext cx="1051906" cy="1051906"/>
          </a:xfrm>
          <a:prstGeom prst="ellipse">
            <a:avLst/>
          </a:prstGeom>
          <a:noFill/>
          <a:ln w="57150">
            <a:solidFill>
              <a:srgbClr val="148FC8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9" name="Ovale 8">
            <a:extLst>
              <a:ext uri="{FF2B5EF4-FFF2-40B4-BE49-F238E27FC236}">
                <a16:creationId xmlns:a16="http://schemas.microsoft.com/office/drawing/2014/main" id="{6C23B783-6614-28C5-F8C6-44AF4EEEC571}"/>
              </a:ext>
            </a:extLst>
          </p:cNvPr>
          <p:cNvSpPr/>
          <p:nvPr/>
        </p:nvSpPr>
        <p:spPr>
          <a:xfrm>
            <a:off x="8117245" y="277688"/>
            <a:ext cx="1909012" cy="1909012"/>
          </a:xfrm>
          <a:prstGeom prst="ellipse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grpSp>
        <p:nvGrpSpPr>
          <p:cNvPr id="10" name="Gruppo 9">
            <a:extLst>
              <a:ext uri="{FF2B5EF4-FFF2-40B4-BE49-F238E27FC236}">
                <a16:creationId xmlns:a16="http://schemas.microsoft.com/office/drawing/2014/main" id="{B2D6BA6E-3046-EC4E-7755-C9AA0921E1A2}"/>
              </a:ext>
            </a:extLst>
          </p:cNvPr>
          <p:cNvGrpSpPr/>
          <p:nvPr/>
        </p:nvGrpSpPr>
        <p:grpSpPr>
          <a:xfrm rot="5400000">
            <a:off x="7184061" y="4337973"/>
            <a:ext cx="1866367" cy="1287413"/>
            <a:chOff x="4160997" y="1866896"/>
            <a:chExt cx="1036732" cy="715134"/>
          </a:xfrm>
        </p:grpSpPr>
        <p:grpSp>
          <p:nvGrpSpPr>
            <p:cNvPr id="11" name="Gruppo 10">
              <a:extLst>
                <a:ext uri="{FF2B5EF4-FFF2-40B4-BE49-F238E27FC236}">
                  <a16:creationId xmlns:a16="http://schemas.microsoft.com/office/drawing/2014/main" id="{0F1C2B68-D291-FAA5-C333-BA5388AEB26E}"/>
                </a:ext>
              </a:extLst>
            </p:cNvPr>
            <p:cNvGrpSpPr/>
            <p:nvPr/>
          </p:nvGrpSpPr>
          <p:grpSpPr>
            <a:xfrm>
              <a:off x="4165757" y="1866896"/>
              <a:ext cx="1031972" cy="135810"/>
              <a:chOff x="4165757" y="1866896"/>
              <a:chExt cx="1031972" cy="135810"/>
            </a:xfrm>
          </p:grpSpPr>
          <p:sp>
            <p:nvSpPr>
              <p:cNvPr id="35" name="Ovale 34">
                <a:extLst>
                  <a:ext uri="{FF2B5EF4-FFF2-40B4-BE49-F238E27FC236}">
                    <a16:creationId xmlns:a16="http://schemas.microsoft.com/office/drawing/2014/main" id="{E0881F09-E864-B7B8-4EEC-97C6A0E0C5FA}"/>
                  </a:ext>
                </a:extLst>
              </p:cNvPr>
              <p:cNvSpPr/>
              <p:nvPr/>
            </p:nvSpPr>
            <p:spPr>
              <a:xfrm>
                <a:off x="4165757" y="1866896"/>
                <a:ext cx="135807" cy="135807"/>
              </a:xfrm>
              <a:prstGeom prst="ellipse">
                <a:avLst/>
              </a:prstGeom>
              <a:solidFill>
                <a:srgbClr val="F2F2F4"/>
              </a:solidFill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36" name="Ovale 35">
                <a:extLst>
                  <a:ext uri="{FF2B5EF4-FFF2-40B4-BE49-F238E27FC236}">
                    <a16:creationId xmlns:a16="http://schemas.microsoft.com/office/drawing/2014/main" id="{7B86E33C-3B59-6FDC-1D16-B38E51DBE132}"/>
                  </a:ext>
                </a:extLst>
              </p:cNvPr>
              <p:cNvSpPr/>
              <p:nvPr/>
            </p:nvSpPr>
            <p:spPr>
              <a:xfrm>
                <a:off x="4344990" y="1866899"/>
                <a:ext cx="135807" cy="135807"/>
              </a:xfrm>
              <a:prstGeom prst="ellipse">
                <a:avLst/>
              </a:prstGeom>
              <a:solidFill>
                <a:srgbClr val="F2F2F4"/>
              </a:solidFill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37" name="Ovale 36">
                <a:extLst>
                  <a:ext uri="{FF2B5EF4-FFF2-40B4-BE49-F238E27FC236}">
                    <a16:creationId xmlns:a16="http://schemas.microsoft.com/office/drawing/2014/main" id="{99F967ED-FC7A-4BF4-E9F5-04DA5E111E23}"/>
                  </a:ext>
                </a:extLst>
              </p:cNvPr>
              <p:cNvSpPr/>
              <p:nvPr/>
            </p:nvSpPr>
            <p:spPr>
              <a:xfrm>
                <a:off x="4524223" y="1866899"/>
                <a:ext cx="135807" cy="135807"/>
              </a:xfrm>
              <a:prstGeom prst="ellipse">
                <a:avLst/>
              </a:prstGeom>
              <a:solidFill>
                <a:srgbClr val="F2F2F4"/>
              </a:solidFill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38" name="Ovale 37">
                <a:extLst>
                  <a:ext uri="{FF2B5EF4-FFF2-40B4-BE49-F238E27FC236}">
                    <a16:creationId xmlns:a16="http://schemas.microsoft.com/office/drawing/2014/main" id="{055CB818-3AE9-7A60-DC80-85CA888A8E80}"/>
                  </a:ext>
                </a:extLst>
              </p:cNvPr>
              <p:cNvSpPr/>
              <p:nvPr/>
            </p:nvSpPr>
            <p:spPr>
              <a:xfrm>
                <a:off x="4703456" y="1866898"/>
                <a:ext cx="135807" cy="135807"/>
              </a:xfrm>
              <a:prstGeom prst="ellipse">
                <a:avLst/>
              </a:prstGeom>
              <a:solidFill>
                <a:srgbClr val="F2F2F4"/>
              </a:solidFill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39" name="Ovale 38">
                <a:extLst>
                  <a:ext uri="{FF2B5EF4-FFF2-40B4-BE49-F238E27FC236}">
                    <a16:creationId xmlns:a16="http://schemas.microsoft.com/office/drawing/2014/main" id="{6D13591E-BE0D-F96E-9EB8-9E702B2CFDB0}"/>
                  </a:ext>
                </a:extLst>
              </p:cNvPr>
              <p:cNvSpPr/>
              <p:nvPr/>
            </p:nvSpPr>
            <p:spPr>
              <a:xfrm>
                <a:off x="4882689" y="1866897"/>
                <a:ext cx="135807" cy="135807"/>
              </a:xfrm>
              <a:prstGeom prst="ellipse">
                <a:avLst/>
              </a:prstGeom>
              <a:solidFill>
                <a:srgbClr val="F2F2F4"/>
              </a:solidFill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40" name="Ovale 39">
                <a:extLst>
                  <a:ext uri="{FF2B5EF4-FFF2-40B4-BE49-F238E27FC236}">
                    <a16:creationId xmlns:a16="http://schemas.microsoft.com/office/drawing/2014/main" id="{D44A6796-1E4C-3875-DBA6-44FE6980057F}"/>
                  </a:ext>
                </a:extLst>
              </p:cNvPr>
              <p:cNvSpPr/>
              <p:nvPr/>
            </p:nvSpPr>
            <p:spPr>
              <a:xfrm>
                <a:off x="5061922" y="1866896"/>
                <a:ext cx="135807" cy="135807"/>
              </a:xfrm>
              <a:prstGeom prst="ellipse">
                <a:avLst/>
              </a:prstGeom>
              <a:solidFill>
                <a:srgbClr val="F2F2F4"/>
              </a:solidFill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</p:grpSp>
        <p:grpSp>
          <p:nvGrpSpPr>
            <p:cNvPr id="12" name="Gruppo 11">
              <a:extLst>
                <a:ext uri="{FF2B5EF4-FFF2-40B4-BE49-F238E27FC236}">
                  <a16:creationId xmlns:a16="http://schemas.microsoft.com/office/drawing/2014/main" id="{A8065D85-C3D1-79B3-EA3C-9AD1A5707D03}"/>
                </a:ext>
              </a:extLst>
            </p:cNvPr>
            <p:cNvGrpSpPr/>
            <p:nvPr/>
          </p:nvGrpSpPr>
          <p:grpSpPr>
            <a:xfrm>
              <a:off x="4165757" y="2060004"/>
              <a:ext cx="1031972" cy="135810"/>
              <a:chOff x="4165757" y="1866896"/>
              <a:chExt cx="1031972" cy="135810"/>
            </a:xfrm>
          </p:grpSpPr>
          <p:sp>
            <p:nvSpPr>
              <p:cNvPr id="29" name="Ovale 28">
                <a:extLst>
                  <a:ext uri="{FF2B5EF4-FFF2-40B4-BE49-F238E27FC236}">
                    <a16:creationId xmlns:a16="http://schemas.microsoft.com/office/drawing/2014/main" id="{676908BE-8B9F-2693-643D-9C2C9C7C937B}"/>
                  </a:ext>
                </a:extLst>
              </p:cNvPr>
              <p:cNvSpPr/>
              <p:nvPr/>
            </p:nvSpPr>
            <p:spPr>
              <a:xfrm>
                <a:off x="4165757" y="1866896"/>
                <a:ext cx="135807" cy="135807"/>
              </a:xfrm>
              <a:prstGeom prst="ellipse">
                <a:avLst/>
              </a:prstGeom>
              <a:solidFill>
                <a:srgbClr val="F2F2F4"/>
              </a:solidFill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30" name="Ovale 29">
                <a:extLst>
                  <a:ext uri="{FF2B5EF4-FFF2-40B4-BE49-F238E27FC236}">
                    <a16:creationId xmlns:a16="http://schemas.microsoft.com/office/drawing/2014/main" id="{DA2B041E-2064-775D-AAC8-748579E13789}"/>
                  </a:ext>
                </a:extLst>
              </p:cNvPr>
              <p:cNvSpPr/>
              <p:nvPr/>
            </p:nvSpPr>
            <p:spPr>
              <a:xfrm>
                <a:off x="4344990" y="1866899"/>
                <a:ext cx="135807" cy="135807"/>
              </a:xfrm>
              <a:prstGeom prst="ellipse">
                <a:avLst/>
              </a:prstGeom>
              <a:solidFill>
                <a:srgbClr val="F2F2F4"/>
              </a:solidFill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31" name="Ovale 30">
                <a:extLst>
                  <a:ext uri="{FF2B5EF4-FFF2-40B4-BE49-F238E27FC236}">
                    <a16:creationId xmlns:a16="http://schemas.microsoft.com/office/drawing/2014/main" id="{C27F5438-36AC-5A0F-FAC9-E01DDD72DC86}"/>
                  </a:ext>
                </a:extLst>
              </p:cNvPr>
              <p:cNvSpPr/>
              <p:nvPr/>
            </p:nvSpPr>
            <p:spPr>
              <a:xfrm>
                <a:off x="4524223" y="1866899"/>
                <a:ext cx="135807" cy="135807"/>
              </a:xfrm>
              <a:prstGeom prst="ellipse">
                <a:avLst/>
              </a:prstGeom>
              <a:solidFill>
                <a:srgbClr val="F2F2F4"/>
              </a:solidFill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32" name="Ovale 31">
                <a:extLst>
                  <a:ext uri="{FF2B5EF4-FFF2-40B4-BE49-F238E27FC236}">
                    <a16:creationId xmlns:a16="http://schemas.microsoft.com/office/drawing/2014/main" id="{ADDB3D7E-8352-B692-A307-85E74D8D010A}"/>
                  </a:ext>
                </a:extLst>
              </p:cNvPr>
              <p:cNvSpPr/>
              <p:nvPr/>
            </p:nvSpPr>
            <p:spPr>
              <a:xfrm>
                <a:off x="4703456" y="1866898"/>
                <a:ext cx="135807" cy="135807"/>
              </a:xfrm>
              <a:prstGeom prst="ellipse">
                <a:avLst/>
              </a:prstGeom>
              <a:solidFill>
                <a:srgbClr val="F2F2F4"/>
              </a:solidFill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33" name="Ovale 32">
                <a:extLst>
                  <a:ext uri="{FF2B5EF4-FFF2-40B4-BE49-F238E27FC236}">
                    <a16:creationId xmlns:a16="http://schemas.microsoft.com/office/drawing/2014/main" id="{DEF125BA-4742-9A0A-59CF-FB04D9EB5338}"/>
                  </a:ext>
                </a:extLst>
              </p:cNvPr>
              <p:cNvSpPr/>
              <p:nvPr/>
            </p:nvSpPr>
            <p:spPr>
              <a:xfrm>
                <a:off x="4882689" y="1866897"/>
                <a:ext cx="135807" cy="135807"/>
              </a:xfrm>
              <a:prstGeom prst="ellipse">
                <a:avLst/>
              </a:prstGeom>
              <a:solidFill>
                <a:srgbClr val="F2F2F4"/>
              </a:solidFill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34" name="Ovale 33">
                <a:extLst>
                  <a:ext uri="{FF2B5EF4-FFF2-40B4-BE49-F238E27FC236}">
                    <a16:creationId xmlns:a16="http://schemas.microsoft.com/office/drawing/2014/main" id="{74782FEC-0DB4-9B25-D577-C23B7A13531E}"/>
                  </a:ext>
                </a:extLst>
              </p:cNvPr>
              <p:cNvSpPr/>
              <p:nvPr/>
            </p:nvSpPr>
            <p:spPr>
              <a:xfrm>
                <a:off x="5061922" y="1866896"/>
                <a:ext cx="135807" cy="135807"/>
              </a:xfrm>
              <a:prstGeom prst="ellipse">
                <a:avLst/>
              </a:prstGeom>
              <a:solidFill>
                <a:srgbClr val="F2F2F4"/>
              </a:solidFill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</p:grpSp>
        <p:grpSp>
          <p:nvGrpSpPr>
            <p:cNvPr id="15" name="Gruppo 14">
              <a:extLst>
                <a:ext uri="{FF2B5EF4-FFF2-40B4-BE49-F238E27FC236}">
                  <a16:creationId xmlns:a16="http://schemas.microsoft.com/office/drawing/2014/main" id="{08ADB7B0-E5D8-4EAF-F322-6203DB88D734}"/>
                </a:ext>
              </a:extLst>
            </p:cNvPr>
            <p:cNvGrpSpPr/>
            <p:nvPr/>
          </p:nvGrpSpPr>
          <p:grpSpPr>
            <a:xfrm>
              <a:off x="4160997" y="2253112"/>
              <a:ext cx="1031972" cy="135810"/>
              <a:chOff x="4165757" y="1866896"/>
              <a:chExt cx="1031972" cy="135810"/>
            </a:xfrm>
          </p:grpSpPr>
          <p:sp>
            <p:nvSpPr>
              <p:cNvPr id="23" name="Ovale 22">
                <a:extLst>
                  <a:ext uri="{FF2B5EF4-FFF2-40B4-BE49-F238E27FC236}">
                    <a16:creationId xmlns:a16="http://schemas.microsoft.com/office/drawing/2014/main" id="{2470C272-3953-EAA5-3D4D-AAECC8611890}"/>
                  </a:ext>
                </a:extLst>
              </p:cNvPr>
              <p:cNvSpPr/>
              <p:nvPr/>
            </p:nvSpPr>
            <p:spPr>
              <a:xfrm>
                <a:off x="4165757" y="1866896"/>
                <a:ext cx="135807" cy="135807"/>
              </a:xfrm>
              <a:prstGeom prst="ellipse">
                <a:avLst/>
              </a:prstGeom>
              <a:solidFill>
                <a:srgbClr val="F2F2F4"/>
              </a:solidFill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24" name="Ovale 23">
                <a:extLst>
                  <a:ext uri="{FF2B5EF4-FFF2-40B4-BE49-F238E27FC236}">
                    <a16:creationId xmlns:a16="http://schemas.microsoft.com/office/drawing/2014/main" id="{3F010739-BD89-22AA-09EE-BEECD89F31D5}"/>
                  </a:ext>
                </a:extLst>
              </p:cNvPr>
              <p:cNvSpPr/>
              <p:nvPr/>
            </p:nvSpPr>
            <p:spPr>
              <a:xfrm>
                <a:off x="4344990" y="1866899"/>
                <a:ext cx="135807" cy="135807"/>
              </a:xfrm>
              <a:prstGeom prst="ellipse">
                <a:avLst/>
              </a:prstGeom>
              <a:solidFill>
                <a:srgbClr val="F2F2F4"/>
              </a:solidFill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25" name="Ovale 24">
                <a:extLst>
                  <a:ext uri="{FF2B5EF4-FFF2-40B4-BE49-F238E27FC236}">
                    <a16:creationId xmlns:a16="http://schemas.microsoft.com/office/drawing/2014/main" id="{F2E55585-B04A-FA85-D337-DA9DE2A17287}"/>
                  </a:ext>
                </a:extLst>
              </p:cNvPr>
              <p:cNvSpPr/>
              <p:nvPr/>
            </p:nvSpPr>
            <p:spPr>
              <a:xfrm>
                <a:off x="4524223" y="1866899"/>
                <a:ext cx="135807" cy="135807"/>
              </a:xfrm>
              <a:prstGeom prst="ellipse">
                <a:avLst/>
              </a:prstGeom>
              <a:solidFill>
                <a:srgbClr val="F2F2F4"/>
              </a:solidFill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26" name="Ovale 25">
                <a:extLst>
                  <a:ext uri="{FF2B5EF4-FFF2-40B4-BE49-F238E27FC236}">
                    <a16:creationId xmlns:a16="http://schemas.microsoft.com/office/drawing/2014/main" id="{35B27BF0-3B3A-2723-D6B4-EEC1B336C8D0}"/>
                  </a:ext>
                </a:extLst>
              </p:cNvPr>
              <p:cNvSpPr/>
              <p:nvPr/>
            </p:nvSpPr>
            <p:spPr>
              <a:xfrm>
                <a:off x="4703456" y="1866898"/>
                <a:ext cx="135807" cy="135807"/>
              </a:xfrm>
              <a:prstGeom prst="ellipse">
                <a:avLst/>
              </a:prstGeom>
              <a:solidFill>
                <a:srgbClr val="F2F2F4"/>
              </a:solidFill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27" name="Ovale 26">
                <a:extLst>
                  <a:ext uri="{FF2B5EF4-FFF2-40B4-BE49-F238E27FC236}">
                    <a16:creationId xmlns:a16="http://schemas.microsoft.com/office/drawing/2014/main" id="{E091FCCD-8238-27D1-57A3-2FBCAF3BA68E}"/>
                  </a:ext>
                </a:extLst>
              </p:cNvPr>
              <p:cNvSpPr/>
              <p:nvPr/>
            </p:nvSpPr>
            <p:spPr>
              <a:xfrm>
                <a:off x="4882689" y="1866897"/>
                <a:ext cx="135807" cy="135807"/>
              </a:xfrm>
              <a:prstGeom prst="ellipse">
                <a:avLst/>
              </a:prstGeom>
              <a:solidFill>
                <a:srgbClr val="F2F2F4"/>
              </a:solidFill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28" name="Ovale 27">
                <a:extLst>
                  <a:ext uri="{FF2B5EF4-FFF2-40B4-BE49-F238E27FC236}">
                    <a16:creationId xmlns:a16="http://schemas.microsoft.com/office/drawing/2014/main" id="{C507C58C-DA2E-4848-B9FB-91DFB3B8D8EE}"/>
                  </a:ext>
                </a:extLst>
              </p:cNvPr>
              <p:cNvSpPr/>
              <p:nvPr/>
            </p:nvSpPr>
            <p:spPr>
              <a:xfrm>
                <a:off x="5061922" y="1866896"/>
                <a:ext cx="135807" cy="135807"/>
              </a:xfrm>
              <a:prstGeom prst="ellipse">
                <a:avLst/>
              </a:prstGeom>
              <a:solidFill>
                <a:srgbClr val="F2F2F4"/>
              </a:solidFill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</p:grpSp>
        <p:grpSp>
          <p:nvGrpSpPr>
            <p:cNvPr id="16" name="Gruppo 15">
              <a:extLst>
                <a:ext uri="{FF2B5EF4-FFF2-40B4-BE49-F238E27FC236}">
                  <a16:creationId xmlns:a16="http://schemas.microsoft.com/office/drawing/2014/main" id="{03A68913-5EFD-0817-B758-103BCA0DAB06}"/>
                </a:ext>
              </a:extLst>
            </p:cNvPr>
            <p:cNvGrpSpPr/>
            <p:nvPr/>
          </p:nvGrpSpPr>
          <p:grpSpPr>
            <a:xfrm>
              <a:off x="4160997" y="2446220"/>
              <a:ext cx="1031972" cy="135810"/>
              <a:chOff x="4165757" y="1866896"/>
              <a:chExt cx="1031972" cy="135810"/>
            </a:xfrm>
          </p:grpSpPr>
          <p:sp>
            <p:nvSpPr>
              <p:cNvPr id="17" name="Ovale 16">
                <a:extLst>
                  <a:ext uri="{FF2B5EF4-FFF2-40B4-BE49-F238E27FC236}">
                    <a16:creationId xmlns:a16="http://schemas.microsoft.com/office/drawing/2014/main" id="{598C4484-2C2C-EC64-33A6-FF98B80C5198}"/>
                  </a:ext>
                </a:extLst>
              </p:cNvPr>
              <p:cNvSpPr/>
              <p:nvPr/>
            </p:nvSpPr>
            <p:spPr>
              <a:xfrm>
                <a:off x="4165757" y="1866896"/>
                <a:ext cx="135807" cy="135807"/>
              </a:xfrm>
              <a:prstGeom prst="ellipse">
                <a:avLst/>
              </a:prstGeom>
              <a:solidFill>
                <a:srgbClr val="F2F2F4"/>
              </a:solidFill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18" name="Ovale 17">
                <a:extLst>
                  <a:ext uri="{FF2B5EF4-FFF2-40B4-BE49-F238E27FC236}">
                    <a16:creationId xmlns:a16="http://schemas.microsoft.com/office/drawing/2014/main" id="{A88E0C6C-BB57-B13B-4269-FB80D054AE4D}"/>
                  </a:ext>
                </a:extLst>
              </p:cNvPr>
              <p:cNvSpPr/>
              <p:nvPr/>
            </p:nvSpPr>
            <p:spPr>
              <a:xfrm>
                <a:off x="4344990" y="1866899"/>
                <a:ext cx="135807" cy="135807"/>
              </a:xfrm>
              <a:prstGeom prst="ellipse">
                <a:avLst/>
              </a:prstGeom>
              <a:solidFill>
                <a:srgbClr val="F2F2F4"/>
              </a:solidFill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19" name="Ovale 18">
                <a:extLst>
                  <a:ext uri="{FF2B5EF4-FFF2-40B4-BE49-F238E27FC236}">
                    <a16:creationId xmlns:a16="http://schemas.microsoft.com/office/drawing/2014/main" id="{EB2F2C9F-0516-1691-E09D-1FEF1E16D891}"/>
                  </a:ext>
                </a:extLst>
              </p:cNvPr>
              <p:cNvSpPr/>
              <p:nvPr/>
            </p:nvSpPr>
            <p:spPr>
              <a:xfrm>
                <a:off x="4524223" y="1866899"/>
                <a:ext cx="135807" cy="135807"/>
              </a:xfrm>
              <a:prstGeom prst="ellipse">
                <a:avLst/>
              </a:prstGeom>
              <a:solidFill>
                <a:srgbClr val="F2F2F4"/>
              </a:solidFill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20" name="Ovale 19">
                <a:extLst>
                  <a:ext uri="{FF2B5EF4-FFF2-40B4-BE49-F238E27FC236}">
                    <a16:creationId xmlns:a16="http://schemas.microsoft.com/office/drawing/2014/main" id="{13300BA2-365A-B58C-A1A8-EB4F6FDF69DE}"/>
                  </a:ext>
                </a:extLst>
              </p:cNvPr>
              <p:cNvSpPr/>
              <p:nvPr/>
            </p:nvSpPr>
            <p:spPr>
              <a:xfrm>
                <a:off x="4703456" y="1866898"/>
                <a:ext cx="135807" cy="135807"/>
              </a:xfrm>
              <a:prstGeom prst="ellipse">
                <a:avLst/>
              </a:prstGeom>
              <a:solidFill>
                <a:srgbClr val="F2F2F4"/>
              </a:solidFill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21" name="Ovale 20">
                <a:extLst>
                  <a:ext uri="{FF2B5EF4-FFF2-40B4-BE49-F238E27FC236}">
                    <a16:creationId xmlns:a16="http://schemas.microsoft.com/office/drawing/2014/main" id="{34277A3F-FF84-07C3-B22E-74CB718C4470}"/>
                  </a:ext>
                </a:extLst>
              </p:cNvPr>
              <p:cNvSpPr/>
              <p:nvPr/>
            </p:nvSpPr>
            <p:spPr>
              <a:xfrm>
                <a:off x="4882689" y="1866897"/>
                <a:ext cx="135807" cy="135807"/>
              </a:xfrm>
              <a:prstGeom prst="ellipse">
                <a:avLst/>
              </a:prstGeom>
              <a:solidFill>
                <a:srgbClr val="F2F2F4"/>
              </a:solidFill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22" name="Ovale 21">
                <a:extLst>
                  <a:ext uri="{FF2B5EF4-FFF2-40B4-BE49-F238E27FC236}">
                    <a16:creationId xmlns:a16="http://schemas.microsoft.com/office/drawing/2014/main" id="{3CCC6AE7-0709-58DA-DA80-435119259BF5}"/>
                  </a:ext>
                </a:extLst>
              </p:cNvPr>
              <p:cNvSpPr/>
              <p:nvPr/>
            </p:nvSpPr>
            <p:spPr>
              <a:xfrm>
                <a:off x="5061922" y="1866896"/>
                <a:ext cx="135807" cy="135807"/>
              </a:xfrm>
              <a:prstGeom prst="ellipse">
                <a:avLst/>
              </a:prstGeom>
              <a:solidFill>
                <a:srgbClr val="F2F2F4"/>
              </a:solidFill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</p:grpSp>
      </p:grpSp>
      <p:sp>
        <p:nvSpPr>
          <p:cNvPr id="2" name="Ovale 7">
            <a:extLst>
              <a:ext uri="{FF2B5EF4-FFF2-40B4-BE49-F238E27FC236}">
                <a16:creationId xmlns:a16="http://schemas.microsoft.com/office/drawing/2014/main" id="{1FB54B95-4B10-F0A1-2368-C64A9AE4A8AF}"/>
              </a:ext>
            </a:extLst>
          </p:cNvPr>
          <p:cNvSpPr/>
          <p:nvPr/>
        </p:nvSpPr>
        <p:spPr>
          <a:xfrm>
            <a:off x="829733" y="3606800"/>
            <a:ext cx="615244" cy="61524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" name="CasellaDiTesto 4">
            <a:extLst>
              <a:ext uri="{FF2B5EF4-FFF2-40B4-BE49-F238E27FC236}">
                <a16:creationId xmlns:a16="http://schemas.microsoft.com/office/drawing/2014/main" id="{E3FC3DB8-24EA-7462-0C66-EF6862B0D1E7}"/>
              </a:ext>
            </a:extLst>
          </p:cNvPr>
          <p:cNvSpPr txBox="1"/>
          <p:nvPr/>
        </p:nvSpPr>
        <p:spPr>
          <a:xfrm>
            <a:off x="584371" y="1690005"/>
            <a:ext cx="6263827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77"/>
              </a:rPr>
              <a:t>10.000 € prize for the winning project.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77"/>
              </a:rPr>
              <a:t>The application period runs from September 16</a:t>
            </a:r>
            <a:r>
              <a:rPr lang="en-US" sz="1200" baseline="30000" dirty="0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77"/>
              </a:rPr>
              <a:t>th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77"/>
              </a:rPr>
              <a:t> to November 15</a:t>
            </a:r>
            <a:r>
              <a:rPr lang="en-US" sz="1200" baseline="30000" dirty="0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77"/>
              </a:rPr>
              <a:t>th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77"/>
              </a:rPr>
              <a:t>, 2024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77"/>
              </a:rPr>
              <a:t>Evaluation criteria:</a:t>
            </a:r>
          </a:p>
          <a:p>
            <a:pPr marL="742950" lvl="1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77"/>
              </a:rPr>
              <a:t>Socio-economic impact of the project </a:t>
            </a:r>
          </a:p>
          <a:p>
            <a:pPr marL="742950" lvl="1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77"/>
              </a:rPr>
              <a:t>Efforts made by the applicant to achieve the commercial use of a fusion technology in a non-fusion market. </a:t>
            </a:r>
            <a:endParaRPr lang="it-IT" sz="1200" dirty="0">
              <a:solidFill>
                <a:schemeClr val="tx1">
                  <a:lumMod val="75000"/>
                  <a:lumOff val="25000"/>
                </a:schemeClr>
              </a:solidFill>
              <a:latin typeface="Montserrat" pitchFamily="2" charset="77"/>
            </a:endParaRPr>
          </a:p>
        </p:txBody>
      </p:sp>
      <p:sp>
        <p:nvSpPr>
          <p:cNvPr id="4" name="CasellaDiTesto 5">
            <a:extLst>
              <a:ext uri="{FF2B5EF4-FFF2-40B4-BE49-F238E27FC236}">
                <a16:creationId xmlns:a16="http://schemas.microsoft.com/office/drawing/2014/main" id="{FBB77578-26EB-8F8F-BC6F-AF3653504149}"/>
              </a:ext>
            </a:extLst>
          </p:cNvPr>
          <p:cNvSpPr txBox="1"/>
          <p:nvPr/>
        </p:nvSpPr>
        <p:spPr>
          <a:xfrm>
            <a:off x="615275" y="514603"/>
            <a:ext cx="6042199" cy="11790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200" b="1" dirty="0">
                <a:solidFill>
                  <a:srgbClr val="148FC8"/>
                </a:solidFill>
                <a:latin typeface="Montserrat" pitchFamily="2" charset="77"/>
              </a:rPr>
              <a:t>Fusion Tech Transfer Award</a:t>
            </a:r>
          </a:p>
          <a:p>
            <a:r>
              <a:rPr lang="it-IT" sz="2200" b="1" dirty="0">
                <a:solidFill>
                  <a:srgbClr val="148FC8"/>
                </a:solidFill>
                <a:effectLst/>
                <a:latin typeface="Montserrat" pitchFamily="2" charset="77"/>
              </a:rPr>
              <a:t>BSBF2024</a:t>
            </a:r>
          </a:p>
          <a:p>
            <a:pPr>
              <a:lnSpc>
                <a:spcPct val="150000"/>
              </a:lnSpc>
            </a:pPr>
            <a:r>
              <a:rPr lang="it-IT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77"/>
                <a:cs typeface="Arial" panose="020B0604020202020204" pitchFamily="34" charset="0"/>
              </a:rPr>
              <a:t>Call for funding</a:t>
            </a:r>
            <a:endParaRPr lang="it-IT" sz="2000" dirty="0">
              <a:solidFill>
                <a:schemeClr val="tx1">
                  <a:lumMod val="75000"/>
                  <a:lumOff val="25000"/>
                </a:schemeClr>
              </a:solidFill>
              <a:effectLst/>
              <a:latin typeface="Montserrat" pitchFamily="2" charset="77"/>
              <a:cs typeface="Arial" panose="020B0604020202020204" pitchFamily="34" charset="0"/>
            </a:endParaRPr>
          </a:p>
        </p:txBody>
      </p:sp>
      <p:sp>
        <p:nvSpPr>
          <p:cNvPr id="13" name="CasellaDiTesto 4">
            <a:extLst>
              <a:ext uri="{FF2B5EF4-FFF2-40B4-BE49-F238E27FC236}">
                <a16:creationId xmlns:a16="http://schemas.microsoft.com/office/drawing/2014/main" id="{8E1F10E8-FC97-842D-69B9-B62C6454697B}"/>
              </a:ext>
            </a:extLst>
          </p:cNvPr>
          <p:cNvSpPr txBox="1"/>
          <p:nvPr/>
        </p:nvSpPr>
        <p:spPr>
          <a:xfrm>
            <a:off x="259343" y="3178914"/>
            <a:ext cx="825711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it-IT" sz="1200" dirty="0">
              <a:solidFill>
                <a:schemeClr val="tx1">
                  <a:lumMod val="75000"/>
                  <a:lumOff val="25000"/>
                </a:schemeClr>
              </a:solidFill>
              <a:latin typeface="Montserrat" pitchFamily="2" charset="77"/>
            </a:endParaRPr>
          </a:p>
          <a:p>
            <a:r>
              <a:rPr lang="it-IT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77"/>
              </a:rPr>
              <a:t>Visit</a:t>
            </a:r>
            <a:r>
              <a:rPr lang="it-IT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77"/>
              </a:rPr>
              <a:t> and contact </a:t>
            </a:r>
            <a:r>
              <a:rPr lang="it-IT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77"/>
              </a:rPr>
              <a:t>us</a:t>
            </a:r>
            <a:r>
              <a:rPr lang="it-IT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77"/>
              </a:rPr>
              <a:t>: </a:t>
            </a:r>
            <a:r>
              <a:rPr lang="en-IE" sz="1200" u="sng" dirty="0">
                <a:solidFill>
                  <a:srgbClr val="0000FF"/>
                </a:solidFill>
                <a:effectLst/>
                <a:latin typeface="Montserrat" panose="00000500000000000000" pitchFamily="2" charset="0"/>
                <a:ea typeface="Aptos" panose="020B0004020202020204" pitchFamily="34" charset="0"/>
                <a:cs typeface="Aptos" panose="020B0004020202020204" pitchFamily="34" charset="0"/>
                <a:hlinkClick r:id="rId3"/>
              </a:rPr>
              <a:t>https://fusion-technology-transfer.europa.eu/</a:t>
            </a:r>
            <a:r>
              <a:rPr lang="en-IE" sz="1200" dirty="0">
                <a:latin typeface="Montserrat" panose="00000500000000000000" pitchFamily="2" charset="0"/>
              </a:rPr>
              <a:t>;</a:t>
            </a:r>
            <a:r>
              <a:rPr lang="it-IT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Montserrat" panose="00000500000000000000" pitchFamily="2" charset="0"/>
              </a:rPr>
              <a:t>  </a:t>
            </a:r>
            <a:r>
              <a:rPr lang="it-IT" sz="1200" dirty="0">
                <a:solidFill>
                  <a:schemeClr val="accent1"/>
                </a:solidFill>
                <a:latin typeface="Montserrat" pitchFamily="2" charset="77"/>
                <a:hlinkClick r:id="rId4"/>
              </a:rPr>
              <a:t>technologytransfer@f4e.europa.eu</a:t>
            </a:r>
            <a:endParaRPr lang="it-IT" sz="1200" dirty="0">
              <a:solidFill>
                <a:schemeClr val="accent1"/>
              </a:solidFill>
              <a:latin typeface="Montserrat" pitchFamily="2" charset="77"/>
            </a:endParaRPr>
          </a:p>
          <a:p>
            <a:r>
              <a:rPr lang="it-IT" sz="1200" dirty="0">
                <a:solidFill>
                  <a:schemeClr val="accent1"/>
                </a:solidFill>
                <a:latin typeface="Montserrat" pitchFamily="2" charset="77"/>
              </a:rPr>
              <a:t> </a:t>
            </a:r>
          </a:p>
          <a:p>
            <a:endParaRPr lang="it-IT" sz="1200" dirty="0">
              <a:solidFill>
                <a:schemeClr val="tx1">
                  <a:lumMod val="75000"/>
                  <a:lumOff val="25000"/>
                </a:schemeClr>
              </a:solidFill>
              <a:latin typeface="Montserrat" pitchFamily="2" charset="77"/>
            </a:endParaRPr>
          </a:p>
          <a:p>
            <a:endParaRPr lang="it-IT" sz="1200" dirty="0">
              <a:solidFill>
                <a:schemeClr val="tx1">
                  <a:lumMod val="75000"/>
                  <a:lumOff val="25000"/>
                </a:schemeClr>
              </a:solidFill>
              <a:latin typeface="Montserrat" pitchFamily="2" charset="77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F05C0F4-5E34-F47E-AABC-35ED782EC43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574442" y="3801555"/>
            <a:ext cx="4942080" cy="86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1078666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Tema di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i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275</TotalTime>
  <Words>124</Words>
  <Application>Microsoft Office PowerPoint</Application>
  <PresentationFormat>On-screen Show (16:9)</PresentationFormat>
  <Paragraphs>17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Montserrat</vt:lpstr>
      <vt:lpstr>Tema di Office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Divulgando Srl</dc:creator>
  <cp:lastModifiedBy>Casteras Roman Carmen (F4E)</cp:lastModifiedBy>
  <cp:revision>92</cp:revision>
  <dcterms:created xsi:type="dcterms:W3CDTF">2023-08-24T14:02:40Z</dcterms:created>
  <dcterms:modified xsi:type="dcterms:W3CDTF">2024-08-02T08:58:30Z</dcterms:modified>
</cp:coreProperties>
</file>