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66" r:id="rId2"/>
    <p:sldId id="264" r:id="rId3"/>
  </p:sldIdLst>
  <p:sldSz cx="9144000" cy="5143500" type="screen16x9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48FC8"/>
    <a:srgbClr val="F2F2F4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887"/>
    <p:restoredTop sz="96327"/>
  </p:normalViewPr>
  <p:slideViewPr>
    <p:cSldViewPr snapToGrid="0" snapToObjects="1" showGuides="1">
      <p:cViewPr varScale="1">
        <p:scale>
          <a:sx n="78" d="100"/>
          <a:sy n="78" d="100"/>
        </p:scale>
        <p:origin x="1004" y="5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microsoft.com/office/2016/11/relationships/changesInfo" Target="changesInfos/changesInfo1.xml"/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ordilli Maria Cristina" userId="db10fc93-d38b-4cc0-84ff-bf7c1fd32de9" providerId="ADAL" clId="{CB5F58A4-AE0A-47F7-B73A-58608DC5CAC0}"/>
    <pc:docChg chg="undo custSel modSld">
      <pc:chgData name="Sordilli Maria Cristina" userId="db10fc93-d38b-4cc0-84ff-bf7c1fd32de9" providerId="ADAL" clId="{CB5F58A4-AE0A-47F7-B73A-58608DC5CAC0}" dt="2024-08-09T10:20:26.643" v="3" actId="1076"/>
      <pc:docMkLst>
        <pc:docMk/>
      </pc:docMkLst>
      <pc:sldChg chg="modSp mod">
        <pc:chgData name="Sordilli Maria Cristina" userId="db10fc93-d38b-4cc0-84ff-bf7c1fd32de9" providerId="ADAL" clId="{CB5F58A4-AE0A-47F7-B73A-58608DC5CAC0}" dt="2024-08-09T10:20:26.643" v="3" actId="1076"/>
        <pc:sldMkLst>
          <pc:docMk/>
          <pc:sldMk cId="3241078666" sldId="264"/>
        </pc:sldMkLst>
        <pc:spChg chg="mod">
          <ac:chgData name="Sordilli Maria Cristina" userId="db10fc93-d38b-4cc0-84ff-bf7c1fd32de9" providerId="ADAL" clId="{CB5F58A4-AE0A-47F7-B73A-58608DC5CAC0}" dt="2024-08-09T10:20:25.908" v="2" actId="1076"/>
          <ac:spMkLst>
            <pc:docMk/>
            <pc:sldMk cId="3241078666" sldId="264"/>
            <ac:spMk id="9" creationId="{6C23B783-6614-28C5-F8C6-44AF4EEEC571}"/>
          </ac:spMkLst>
        </pc:spChg>
        <pc:grpChg chg="mod">
          <ac:chgData name="Sordilli Maria Cristina" userId="db10fc93-d38b-4cc0-84ff-bf7c1fd32de9" providerId="ADAL" clId="{CB5F58A4-AE0A-47F7-B73A-58608DC5CAC0}" dt="2024-08-09T10:20:26.643" v="3" actId="1076"/>
          <ac:grpSpMkLst>
            <pc:docMk/>
            <pc:sldMk cId="3241078666" sldId="264"/>
            <ac:grpSpMk id="10" creationId="{B2D6BA6E-3046-EC4E-7755-C9AA0921E1A2}"/>
          </ac:grpSpMkLst>
        </pc:gr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it-IT"/>
              <a:t>Fare clic per modificare lo stile del sottotitolo dello schema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242483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76895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1_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7859559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881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9936472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5269389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968471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55768521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9320584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89391906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it-IT"/>
              <a:t>Fare clic sull'icona per inserire un'immagine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it-IT"/>
              <a:t>Fare clic per modificare gli stili del testo dello schema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167189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/>
              <a:t>Fare clic per modificare lo stile del titolo dello schema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/>
              <a:t>Fare clic per modificare gli stili del testo dello schema</a:t>
            </a:r>
          </a:p>
          <a:p>
            <a:pPr lvl="1"/>
            <a:r>
              <a:rPr lang="it-IT"/>
              <a:t>Secondo livello</a:t>
            </a:r>
          </a:p>
          <a:p>
            <a:pPr lvl="2"/>
            <a:r>
              <a:rPr lang="it-IT"/>
              <a:t>Terzo livello</a:t>
            </a:r>
          </a:p>
          <a:p>
            <a:pPr lvl="3"/>
            <a:r>
              <a:rPr lang="it-IT"/>
              <a:t>Quarto livello</a:t>
            </a:r>
          </a:p>
          <a:p>
            <a:pPr lvl="4"/>
            <a:r>
              <a:rPr lang="it-IT"/>
              <a:t>Quinto livello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077704-1E4A-D74D-BF32-2F6A3CC7582A}" type="datetimeFigureOut">
              <a:rPr lang="it-IT" smtClean="0"/>
              <a:t>09/08/2024</a:t>
            </a:fld>
            <a:endParaRPr lang="it-IT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C2FEED-E8ED-CF48-A6FE-093A926D530A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55369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e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emf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.jpg"/><Relationship Id="rId4" Type="http://schemas.openxmlformats.org/officeDocument/2006/relationships/image" Target="../media/image6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asellaDiTesto 5">
            <a:extLst>
              <a:ext uri="{FF2B5EF4-FFF2-40B4-BE49-F238E27FC236}">
                <a16:creationId xmlns:a16="http://schemas.microsoft.com/office/drawing/2014/main" id="{CAEA161F-A577-4971-400B-94EEC93BA4DC}"/>
              </a:ext>
            </a:extLst>
          </p:cNvPr>
          <p:cNvSpPr txBox="1"/>
          <p:nvPr/>
        </p:nvSpPr>
        <p:spPr>
          <a:xfrm>
            <a:off x="1759881" y="2842697"/>
            <a:ext cx="6253152" cy="18928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spcAft>
                <a:spcPts val="600"/>
              </a:spcAft>
            </a:pPr>
            <a:r>
              <a:rPr lang="en-US" sz="14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Low Temperature Co-fired Ceramics (LTCC) for highly integrated electronic devices.</a:t>
            </a:r>
            <a:endParaRPr lang="it-IT" sz="14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pPr marL="285750" indent="-285750" algn="just">
              <a:spcAft>
                <a:spcPts val="600"/>
              </a:spcAft>
              <a:buFont typeface="Arial"/>
              <a:buChar char="•"/>
            </a:pP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This technology allows to co-fire ceramic with highly conductive materials (gold and silver) and to develop compact and robust electronic modules. The technology is based on </a:t>
            </a:r>
            <a:r>
              <a:rPr lang="en-US" sz="14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unsintered</a:t>
            </a:r>
            <a:r>
              <a:rPr lang="en-US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flexible ceramic foils, which are shaped, track printed, laminated and then sintered. The result is a highly integrated, 3 dimensional ceramic multilayer board, component or package.</a:t>
            </a:r>
          </a:p>
        </p:txBody>
      </p:sp>
      <p:sp>
        <p:nvSpPr>
          <p:cNvPr id="7" name="Rettangolo 6">
            <a:extLst>
              <a:ext uri="{FF2B5EF4-FFF2-40B4-BE49-F238E27FC236}">
                <a16:creationId xmlns:a16="http://schemas.microsoft.com/office/drawing/2014/main" id="{E6A06C6F-2069-29CD-4EF2-18DACE5044C1}"/>
              </a:ext>
            </a:extLst>
          </p:cNvPr>
          <p:cNvSpPr/>
          <p:nvPr/>
        </p:nvSpPr>
        <p:spPr>
          <a:xfrm>
            <a:off x="6553200" y="687216"/>
            <a:ext cx="1957136" cy="1957136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>
              <a:ln>
                <a:solidFill>
                  <a:schemeClr val="bg2"/>
                </a:solidFill>
              </a:ln>
              <a:noFill/>
            </a:endParaRPr>
          </a:p>
        </p:txBody>
      </p:sp>
      <p:sp>
        <p:nvSpPr>
          <p:cNvPr id="8" name="CasellaDiTesto 7">
            <a:extLst>
              <a:ext uri="{FF2B5EF4-FFF2-40B4-BE49-F238E27FC236}">
                <a16:creationId xmlns:a16="http://schemas.microsoft.com/office/drawing/2014/main" id="{71F2B46B-C9E3-5CAE-A92E-F9C11C7757AB}"/>
              </a:ext>
            </a:extLst>
          </p:cNvPr>
          <p:cNvSpPr txBox="1"/>
          <p:nvPr/>
        </p:nvSpPr>
        <p:spPr>
          <a:xfrm>
            <a:off x="6477817" y="1111833"/>
            <a:ext cx="2107901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Company</a:t>
            </a:r>
            <a:b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</a:br>
            <a:r>
              <a:rPr lang="it-IT" sz="14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logo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796230DE-F1CD-247A-8628-F6800C4FCE13}"/>
              </a:ext>
            </a:extLst>
          </p:cNvPr>
          <p:cNvSpPr txBox="1"/>
          <p:nvPr/>
        </p:nvSpPr>
        <p:spPr>
          <a:xfrm>
            <a:off x="1759881" y="687216"/>
            <a:ext cx="5130205" cy="10254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  <a:latin typeface="Montserrat" pitchFamily="2" charset="77"/>
              </a:rPr>
              <a:t> BSBF2024</a:t>
            </a:r>
          </a:p>
          <a:p>
            <a:pPr>
              <a:lnSpc>
                <a:spcPct val="150000"/>
              </a:lnSpc>
            </a:pPr>
            <a:r>
              <a:rPr lang="en-US" sz="125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  <a:cs typeface="Arial" panose="020B0604020202020204" pitchFamily="34" charset="0"/>
              </a:rPr>
              <a:t>Call for partnership, knowledge and technology transfer</a:t>
            </a:r>
            <a:endParaRPr lang="it-IT" sz="1250" dirty="0">
              <a:solidFill>
                <a:schemeClr val="tx1">
                  <a:lumMod val="75000"/>
                  <a:lumOff val="25000"/>
                </a:schemeClr>
              </a:solidFill>
              <a:effectLst/>
              <a:latin typeface="Montserrat" pitchFamily="2" charset="77"/>
              <a:cs typeface="Arial" panose="020B0604020202020204" pitchFamily="34" charset="0"/>
            </a:endParaRPr>
          </a:p>
        </p:txBody>
      </p:sp>
      <p:pic>
        <p:nvPicPr>
          <p:cNvPr id="2" name="Picture 4">
            <a:extLst>
              <a:ext uri="{FF2B5EF4-FFF2-40B4-BE49-F238E27FC236}">
                <a16:creationId xmlns:a16="http://schemas.microsoft.com/office/drawing/2014/main" id="{4F2A59DB-F77A-3C5F-5723-D50E4598C09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85810" y="1857163"/>
            <a:ext cx="1491916" cy="6402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8FE381C3-98D9-FE24-2BAF-B2DB697290D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634567" y="855453"/>
            <a:ext cx="1794399" cy="8033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4987096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Ovale 7">
            <a:extLst>
              <a:ext uri="{FF2B5EF4-FFF2-40B4-BE49-F238E27FC236}">
                <a16:creationId xmlns:a16="http://schemas.microsoft.com/office/drawing/2014/main" id="{70C0C6FD-D9D5-4C81-204F-28C50983FFBD}"/>
              </a:ext>
            </a:extLst>
          </p:cNvPr>
          <p:cNvSpPr/>
          <p:nvPr/>
        </p:nvSpPr>
        <p:spPr>
          <a:xfrm>
            <a:off x="829733" y="3606800"/>
            <a:ext cx="615244" cy="615244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5267F076-794F-1340-E452-F264A791DEFF}"/>
              </a:ext>
            </a:extLst>
          </p:cNvPr>
          <p:cNvSpPr txBox="1"/>
          <p:nvPr/>
        </p:nvSpPr>
        <p:spPr>
          <a:xfrm>
            <a:off x="1040449" y="4484740"/>
            <a:ext cx="575050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12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For more information contact:  </a:t>
            </a:r>
            <a:r>
              <a:rPr lang="it-IT" sz="1200" dirty="0">
                <a:solidFill>
                  <a:schemeClr val="accent1"/>
                </a:solidFill>
                <a:latin typeface="Montserrat" pitchFamily="2" charset="77"/>
              </a:rPr>
              <a:t>technologytransfer@f4e.europa.eu</a:t>
            </a:r>
          </a:p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  <a:p>
            <a:endParaRPr lang="it-IT" sz="12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6" name="CasellaDiTesto 5">
            <a:extLst>
              <a:ext uri="{FF2B5EF4-FFF2-40B4-BE49-F238E27FC236}">
                <a16:creationId xmlns:a16="http://schemas.microsoft.com/office/drawing/2014/main" id="{47371A15-D7C8-2904-F559-7C93B4AE2E32}"/>
              </a:ext>
            </a:extLst>
          </p:cNvPr>
          <p:cNvSpPr txBox="1"/>
          <p:nvPr/>
        </p:nvSpPr>
        <p:spPr>
          <a:xfrm>
            <a:off x="615275" y="514603"/>
            <a:ext cx="5360409" cy="10357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Technology transfer </a:t>
            </a:r>
            <a:r>
              <a:rPr lang="it-IT" sz="2200" b="1" dirty="0" err="1">
                <a:solidFill>
                  <a:srgbClr val="148FC8"/>
                </a:solidFill>
                <a:effectLst/>
                <a:latin typeface="Montserrat" pitchFamily="2" charset="77"/>
              </a:rPr>
              <a:t>proposal</a:t>
            </a:r>
            <a:r>
              <a:rPr lang="it-IT" sz="2200" b="1" dirty="0">
                <a:solidFill>
                  <a:srgbClr val="148FC8"/>
                </a:solidFill>
                <a:effectLst/>
                <a:latin typeface="Montserrat" pitchFamily="2" charset="77"/>
              </a:rPr>
              <a:t> BSBF2024</a:t>
            </a:r>
          </a:p>
          <a:p>
            <a:pPr marL="0" marR="0" lvl="0" indent="0" algn="l" defTabSz="457200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250" b="0" i="0" u="none" strike="noStrike" kern="1200" cap="none" spc="0" normalizeH="0" baseline="0" noProof="0" dirty="0">
                <a:ln>
                  <a:noFill/>
                </a:ln>
                <a:solidFill>
                  <a:prstClr val="black">
                    <a:lumMod val="75000"/>
                    <a:lumOff val="25000"/>
                  </a:prstClr>
                </a:solidFill>
                <a:effectLst/>
                <a:uLnTx/>
                <a:uFillTx/>
                <a:latin typeface="Montserrat" pitchFamily="2" charset="77"/>
                <a:ea typeface="+mn-ea"/>
                <a:cs typeface="Arial" panose="020B0604020202020204" pitchFamily="34" charset="0"/>
              </a:rPr>
              <a:t>Call for partnership, knowledge and technology transfer</a:t>
            </a:r>
            <a:endParaRPr kumimoji="0" lang="it-IT" sz="1250" b="0" i="0" u="none" strike="noStrike" kern="1200" cap="none" spc="0" normalizeH="0" baseline="0" noProof="0" dirty="0">
              <a:ln>
                <a:noFill/>
              </a:ln>
              <a:solidFill>
                <a:prstClr val="black">
                  <a:lumMod val="75000"/>
                  <a:lumOff val="25000"/>
                </a:prstClr>
              </a:solidFill>
              <a:effectLst/>
              <a:uLnTx/>
              <a:uFillTx/>
              <a:latin typeface="Montserrat" pitchFamily="2" charset="77"/>
              <a:ea typeface="+mn-ea"/>
              <a:cs typeface="Arial" panose="020B0604020202020204" pitchFamily="34" charset="0"/>
            </a:endParaRPr>
          </a:p>
        </p:txBody>
      </p:sp>
      <p:sp>
        <p:nvSpPr>
          <p:cNvPr id="7" name="Ovale 6">
            <a:extLst>
              <a:ext uri="{FF2B5EF4-FFF2-40B4-BE49-F238E27FC236}">
                <a16:creationId xmlns:a16="http://schemas.microsoft.com/office/drawing/2014/main" id="{75B9E8B8-0A53-278B-FD45-2F25DB7D59AA}"/>
              </a:ext>
            </a:extLst>
          </p:cNvPr>
          <p:cNvSpPr/>
          <p:nvPr/>
        </p:nvSpPr>
        <p:spPr>
          <a:xfrm>
            <a:off x="7065339" y="-537303"/>
            <a:ext cx="1051906" cy="1051906"/>
          </a:xfrm>
          <a:prstGeom prst="ellipse">
            <a:avLst/>
          </a:prstGeom>
          <a:noFill/>
          <a:ln w="57150">
            <a:solidFill>
              <a:srgbClr val="148FC8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sp>
        <p:nvSpPr>
          <p:cNvPr id="9" name="Ovale 8">
            <a:extLst>
              <a:ext uri="{FF2B5EF4-FFF2-40B4-BE49-F238E27FC236}">
                <a16:creationId xmlns:a16="http://schemas.microsoft.com/office/drawing/2014/main" id="{6C23B783-6614-28C5-F8C6-44AF4EEEC571}"/>
              </a:ext>
            </a:extLst>
          </p:cNvPr>
          <p:cNvSpPr/>
          <p:nvPr/>
        </p:nvSpPr>
        <p:spPr>
          <a:xfrm>
            <a:off x="8117245" y="277688"/>
            <a:ext cx="1909012" cy="1909012"/>
          </a:xfrm>
          <a:prstGeom prst="ellipse">
            <a:avLst/>
          </a:prstGeom>
          <a:noFill/>
          <a:ln w="19050"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it-IT"/>
          </a:p>
        </p:txBody>
      </p:sp>
      <p:grpSp>
        <p:nvGrpSpPr>
          <p:cNvPr id="10" name="Gruppo 9">
            <a:extLst>
              <a:ext uri="{FF2B5EF4-FFF2-40B4-BE49-F238E27FC236}">
                <a16:creationId xmlns:a16="http://schemas.microsoft.com/office/drawing/2014/main" id="{B2D6BA6E-3046-EC4E-7755-C9AA0921E1A2}"/>
              </a:ext>
            </a:extLst>
          </p:cNvPr>
          <p:cNvGrpSpPr/>
          <p:nvPr/>
        </p:nvGrpSpPr>
        <p:grpSpPr>
          <a:xfrm rot="5400000">
            <a:off x="7184061" y="4337973"/>
            <a:ext cx="1866367" cy="1287413"/>
            <a:chOff x="4160997" y="1866896"/>
            <a:chExt cx="1036732" cy="715134"/>
          </a:xfrm>
        </p:grpSpPr>
        <p:grpSp>
          <p:nvGrpSpPr>
            <p:cNvPr id="11" name="Gruppo 10">
              <a:extLst>
                <a:ext uri="{FF2B5EF4-FFF2-40B4-BE49-F238E27FC236}">
                  <a16:creationId xmlns:a16="http://schemas.microsoft.com/office/drawing/2014/main" id="{0F1C2B68-D291-FAA5-C333-BA5388AEB26E}"/>
                </a:ext>
              </a:extLst>
            </p:cNvPr>
            <p:cNvGrpSpPr/>
            <p:nvPr/>
          </p:nvGrpSpPr>
          <p:grpSpPr>
            <a:xfrm>
              <a:off x="4165757" y="1866896"/>
              <a:ext cx="1031972" cy="135810"/>
              <a:chOff x="4165757" y="1866896"/>
              <a:chExt cx="1031972" cy="135810"/>
            </a:xfrm>
          </p:grpSpPr>
          <p:sp>
            <p:nvSpPr>
              <p:cNvPr id="35" name="Ovale 34">
                <a:extLst>
                  <a:ext uri="{FF2B5EF4-FFF2-40B4-BE49-F238E27FC236}">
                    <a16:creationId xmlns:a16="http://schemas.microsoft.com/office/drawing/2014/main" id="{E0881F09-E864-B7B8-4EEC-97C6A0E0C5FA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6" name="Ovale 35">
                <a:extLst>
                  <a:ext uri="{FF2B5EF4-FFF2-40B4-BE49-F238E27FC236}">
                    <a16:creationId xmlns:a16="http://schemas.microsoft.com/office/drawing/2014/main" id="{7B86E33C-3B59-6FDC-1D16-B38E51DBE132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7" name="Ovale 36">
                <a:extLst>
                  <a:ext uri="{FF2B5EF4-FFF2-40B4-BE49-F238E27FC236}">
                    <a16:creationId xmlns:a16="http://schemas.microsoft.com/office/drawing/2014/main" id="{99F967ED-FC7A-4BF4-E9F5-04DA5E111E23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8" name="Ovale 37">
                <a:extLst>
                  <a:ext uri="{FF2B5EF4-FFF2-40B4-BE49-F238E27FC236}">
                    <a16:creationId xmlns:a16="http://schemas.microsoft.com/office/drawing/2014/main" id="{055CB818-3AE9-7A60-DC80-85CA888A8E8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9" name="Ovale 38">
                <a:extLst>
                  <a:ext uri="{FF2B5EF4-FFF2-40B4-BE49-F238E27FC236}">
                    <a16:creationId xmlns:a16="http://schemas.microsoft.com/office/drawing/2014/main" id="{6D13591E-BE0D-F96E-9EB8-9E702B2CFDB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40" name="Ovale 39">
                <a:extLst>
                  <a:ext uri="{FF2B5EF4-FFF2-40B4-BE49-F238E27FC236}">
                    <a16:creationId xmlns:a16="http://schemas.microsoft.com/office/drawing/2014/main" id="{D44A6796-1E4C-3875-DBA6-44FE6980057F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2" name="Gruppo 11">
              <a:extLst>
                <a:ext uri="{FF2B5EF4-FFF2-40B4-BE49-F238E27FC236}">
                  <a16:creationId xmlns:a16="http://schemas.microsoft.com/office/drawing/2014/main" id="{A8065D85-C3D1-79B3-EA3C-9AD1A5707D03}"/>
                </a:ext>
              </a:extLst>
            </p:cNvPr>
            <p:cNvGrpSpPr/>
            <p:nvPr/>
          </p:nvGrpSpPr>
          <p:grpSpPr>
            <a:xfrm>
              <a:off x="4165757" y="2060004"/>
              <a:ext cx="1031972" cy="135810"/>
              <a:chOff x="4165757" y="1866896"/>
              <a:chExt cx="1031972" cy="135810"/>
            </a:xfrm>
          </p:grpSpPr>
          <p:sp>
            <p:nvSpPr>
              <p:cNvPr id="29" name="Ovale 28">
                <a:extLst>
                  <a:ext uri="{FF2B5EF4-FFF2-40B4-BE49-F238E27FC236}">
                    <a16:creationId xmlns:a16="http://schemas.microsoft.com/office/drawing/2014/main" id="{676908BE-8B9F-2693-643D-9C2C9C7C937B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0" name="Ovale 29">
                <a:extLst>
                  <a:ext uri="{FF2B5EF4-FFF2-40B4-BE49-F238E27FC236}">
                    <a16:creationId xmlns:a16="http://schemas.microsoft.com/office/drawing/2014/main" id="{DA2B041E-2064-775D-AAC8-748579E13789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1" name="Ovale 30">
                <a:extLst>
                  <a:ext uri="{FF2B5EF4-FFF2-40B4-BE49-F238E27FC236}">
                    <a16:creationId xmlns:a16="http://schemas.microsoft.com/office/drawing/2014/main" id="{C27F5438-36AC-5A0F-FAC9-E01DDD72DC86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2" name="Ovale 31">
                <a:extLst>
                  <a:ext uri="{FF2B5EF4-FFF2-40B4-BE49-F238E27FC236}">
                    <a16:creationId xmlns:a16="http://schemas.microsoft.com/office/drawing/2014/main" id="{ADDB3D7E-8352-B692-A307-85E74D8D010A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3" name="Ovale 32">
                <a:extLst>
                  <a:ext uri="{FF2B5EF4-FFF2-40B4-BE49-F238E27FC236}">
                    <a16:creationId xmlns:a16="http://schemas.microsoft.com/office/drawing/2014/main" id="{DEF125BA-4742-9A0A-59CF-FB04D9EB5338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34" name="Ovale 33">
                <a:extLst>
                  <a:ext uri="{FF2B5EF4-FFF2-40B4-BE49-F238E27FC236}">
                    <a16:creationId xmlns:a16="http://schemas.microsoft.com/office/drawing/2014/main" id="{74782FEC-0DB4-9B25-D577-C23B7A13531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5" name="Gruppo 14">
              <a:extLst>
                <a:ext uri="{FF2B5EF4-FFF2-40B4-BE49-F238E27FC236}">
                  <a16:creationId xmlns:a16="http://schemas.microsoft.com/office/drawing/2014/main" id="{08ADB7B0-E5D8-4EAF-F322-6203DB88D734}"/>
                </a:ext>
              </a:extLst>
            </p:cNvPr>
            <p:cNvGrpSpPr/>
            <p:nvPr/>
          </p:nvGrpSpPr>
          <p:grpSpPr>
            <a:xfrm>
              <a:off x="4160997" y="2253112"/>
              <a:ext cx="1031972" cy="135810"/>
              <a:chOff x="4165757" y="1866896"/>
              <a:chExt cx="1031972" cy="135810"/>
            </a:xfrm>
          </p:grpSpPr>
          <p:sp>
            <p:nvSpPr>
              <p:cNvPr id="23" name="Ovale 22">
                <a:extLst>
                  <a:ext uri="{FF2B5EF4-FFF2-40B4-BE49-F238E27FC236}">
                    <a16:creationId xmlns:a16="http://schemas.microsoft.com/office/drawing/2014/main" id="{2470C272-3953-EAA5-3D4D-AAECC8611890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4" name="Ovale 23">
                <a:extLst>
                  <a:ext uri="{FF2B5EF4-FFF2-40B4-BE49-F238E27FC236}">
                    <a16:creationId xmlns:a16="http://schemas.microsoft.com/office/drawing/2014/main" id="{3F010739-BD89-22AA-09EE-BEECD89F31D5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5" name="Ovale 24">
                <a:extLst>
                  <a:ext uri="{FF2B5EF4-FFF2-40B4-BE49-F238E27FC236}">
                    <a16:creationId xmlns:a16="http://schemas.microsoft.com/office/drawing/2014/main" id="{F2E55585-B04A-FA85-D337-DA9DE2A17287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6" name="Ovale 25">
                <a:extLst>
                  <a:ext uri="{FF2B5EF4-FFF2-40B4-BE49-F238E27FC236}">
                    <a16:creationId xmlns:a16="http://schemas.microsoft.com/office/drawing/2014/main" id="{35B27BF0-3B3A-2723-D6B4-EEC1B336C8D0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7" name="Ovale 26">
                <a:extLst>
                  <a:ext uri="{FF2B5EF4-FFF2-40B4-BE49-F238E27FC236}">
                    <a16:creationId xmlns:a16="http://schemas.microsoft.com/office/drawing/2014/main" id="{E091FCCD-8238-27D1-57A3-2FBCAF3BA68E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8" name="Ovale 27">
                <a:extLst>
                  <a:ext uri="{FF2B5EF4-FFF2-40B4-BE49-F238E27FC236}">
                    <a16:creationId xmlns:a16="http://schemas.microsoft.com/office/drawing/2014/main" id="{C507C58C-DA2E-4848-B9FB-91DFB3B8D8EE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  <p:grpSp>
          <p:nvGrpSpPr>
            <p:cNvPr id="16" name="Gruppo 15">
              <a:extLst>
                <a:ext uri="{FF2B5EF4-FFF2-40B4-BE49-F238E27FC236}">
                  <a16:creationId xmlns:a16="http://schemas.microsoft.com/office/drawing/2014/main" id="{03A68913-5EFD-0817-B758-103BCA0DAB06}"/>
                </a:ext>
              </a:extLst>
            </p:cNvPr>
            <p:cNvGrpSpPr/>
            <p:nvPr/>
          </p:nvGrpSpPr>
          <p:grpSpPr>
            <a:xfrm>
              <a:off x="4160997" y="2446220"/>
              <a:ext cx="1031972" cy="135810"/>
              <a:chOff x="4165757" y="1866896"/>
              <a:chExt cx="1031972" cy="135810"/>
            </a:xfrm>
          </p:grpSpPr>
          <p:sp>
            <p:nvSpPr>
              <p:cNvPr id="17" name="Ovale 16">
                <a:extLst>
                  <a:ext uri="{FF2B5EF4-FFF2-40B4-BE49-F238E27FC236}">
                    <a16:creationId xmlns:a16="http://schemas.microsoft.com/office/drawing/2014/main" id="{598C4484-2C2C-EC64-33A6-FF98B80C5198}"/>
                  </a:ext>
                </a:extLst>
              </p:cNvPr>
              <p:cNvSpPr/>
              <p:nvPr/>
            </p:nvSpPr>
            <p:spPr>
              <a:xfrm>
                <a:off x="4165757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8" name="Ovale 17">
                <a:extLst>
                  <a:ext uri="{FF2B5EF4-FFF2-40B4-BE49-F238E27FC236}">
                    <a16:creationId xmlns:a16="http://schemas.microsoft.com/office/drawing/2014/main" id="{A88E0C6C-BB57-B13B-4269-FB80D054AE4D}"/>
                  </a:ext>
                </a:extLst>
              </p:cNvPr>
              <p:cNvSpPr/>
              <p:nvPr/>
            </p:nvSpPr>
            <p:spPr>
              <a:xfrm>
                <a:off x="4344990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19" name="Ovale 18">
                <a:extLst>
                  <a:ext uri="{FF2B5EF4-FFF2-40B4-BE49-F238E27FC236}">
                    <a16:creationId xmlns:a16="http://schemas.microsoft.com/office/drawing/2014/main" id="{EB2F2C9F-0516-1691-E09D-1FEF1E16D891}"/>
                  </a:ext>
                </a:extLst>
              </p:cNvPr>
              <p:cNvSpPr/>
              <p:nvPr/>
            </p:nvSpPr>
            <p:spPr>
              <a:xfrm>
                <a:off x="4524223" y="1866899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0" name="Ovale 19">
                <a:extLst>
                  <a:ext uri="{FF2B5EF4-FFF2-40B4-BE49-F238E27FC236}">
                    <a16:creationId xmlns:a16="http://schemas.microsoft.com/office/drawing/2014/main" id="{13300BA2-365A-B58C-A1A8-EB4F6FDF69DE}"/>
                  </a:ext>
                </a:extLst>
              </p:cNvPr>
              <p:cNvSpPr/>
              <p:nvPr/>
            </p:nvSpPr>
            <p:spPr>
              <a:xfrm>
                <a:off x="4703456" y="1866898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1" name="Ovale 20">
                <a:extLst>
                  <a:ext uri="{FF2B5EF4-FFF2-40B4-BE49-F238E27FC236}">
                    <a16:creationId xmlns:a16="http://schemas.microsoft.com/office/drawing/2014/main" id="{34277A3F-FF84-07C3-B22E-74CB718C4470}"/>
                  </a:ext>
                </a:extLst>
              </p:cNvPr>
              <p:cNvSpPr/>
              <p:nvPr/>
            </p:nvSpPr>
            <p:spPr>
              <a:xfrm>
                <a:off x="4882689" y="1866897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  <p:sp>
            <p:nvSpPr>
              <p:cNvPr id="22" name="Ovale 21">
                <a:extLst>
                  <a:ext uri="{FF2B5EF4-FFF2-40B4-BE49-F238E27FC236}">
                    <a16:creationId xmlns:a16="http://schemas.microsoft.com/office/drawing/2014/main" id="{3CCC6AE7-0709-58DA-DA80-435119259BF5}"/>
                  </a:ext>
                </a:extLst>
              </p:cNvPr>
              <p:cNvSpPr/>
              <p:nvPr/>
            </p:nvSpPr>
            <p:spPr>
              <a:xfrm>
                <a:off x="5061922" y="1866896"/>
                <a:ext cx="135807" cy="135807"/>
              </a:xfrm>
              <a:prstGeom prst="ellipse">
                <a:avLst/>
              </a:prstGeom>
              <a:solidFill>
                <a:srgbClr val="F2F2F4"/>
              </a:solidFill>
              <a:ln w="57150">
                <a:noFill/>
              </a:ln>
            </p:spPr>
            <p:style>
              <a:lnRef idx="2">
                <a:schemeClr val="accent6"/>
              </a:lnRef>
              <a:fillRef idx="1">
                <a:schemeClr val="lt1"/>
              </a:fillRef>
              <a:effectRef idx="0">
                <a:schemeClr val="accent6"/>
              </a:effectRef>
              <a:fontRef idx="minor">
                <a:schemeClr val="dk1"/>
              </a:fontRef>
            </p:style>
            <p:txBody>
              <a:bodyPr rtlCol="0" anchor="ctr"/>
              <a:lstStyle/>
              <a:p>
                <a:pPr algn="ctr"/>
                <a:endParaRPr lang="it-IT"/>
              </a:p>
            </p:txBody>
          </p:sp>
        </p:grpSp>
      </p:grpSp>
      <p:sp>
        <p:nvSpPr>
          <p:cNvPr id="3" name="CuadroTexto 2">
            <a:extLst>
              <a:ext uri="{FF2B5EF4-FFF2-40B4-BE49-F238E27FC236}">
                <a16:creationId xmlns:a16="http://schemas.microsoft.com/office/drawing/2014/main" id="{F7B70CE2-C46E-163E-D509-BE1460498D00}"/>
              </a:ext>
            </a:extLst>
          </p:cNvPr>
          <p:cNvSpPr txBox="1"/>
          <p:nvPr/>
        </p:nvSpPr>
        <p:spPr>
          <a:xfrm>
            <a:off x="476734" y="1838839"/>
            <a:ext cx="5018648" cy="23544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marL="285750" indent="-285750">
              <a:buFont typeface="Arial"/>
              <a:buChar char="•"/>
              <a:defRPr sz="140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defRPr>
            </a:lvl1pPr>
          </a:lstStyle>
          <a:p>
            <a:pPr marL="0" indent="0">
              <a:spcAft>
                <a:spcPts val="600"/>
              </a:spcAft>
              <a:buNone/>
            </a:pPr>
            <a:r>
              <a:rPr lang="it-IT" dirty="0"/>
              <a:t>Benefits of the technology:</a:t>
            </a:r>
          </a:p>
          <a:p>
            <a:pPr>
              <a:spcAft>
                <a:spcPts val="600"/>
              </a:spcAft>
            </a:pPr>
            <a:r>
              <a:rPr lang="it-IT" sz="1100" dirty="0"/>
              <a:t>Complex multilayer 3D </a:t>
            </a:r>
            <a:r>
              <a:rPr lang="it-IT" sz="1100" dirty="0" err="1"/>
              <a:t>forms</a:t>
            </a:r>
            <a:r>
              <a:rPr lang="it-IT" sz="1100" dirty="0"/>
              <a:t> can be </a:t>
            </a:r>
            <a:r>
              <a:rPr lang="it-IT" sz="1100" dirty="0" err="1"/>
              <a:t>achieved</a:t>
            </a:r>
            <a:r>
              <a:rPr lang="it-IT" sz="1100" dirty="0"/>
              <a:t>. </a:t>
            </a:r>
          </a:p>
          <a:p>
            <a:pPr>
              <a:spcAft>
                <a:spcPts val="600"/>
              </a:spcAft>
            </a:pPr>
            <a:r>
              <a:rPr lang="it-IT" sz="1100" dirty="0"/>
              <a:t>Minimises the size and creates compact modules with embebbed passive </a:t>
            </a:r>
            <a:r>
              <a:rPr lang="it-IT" sz="1100" dirty="0" err="1"/>
              <a:t>elements</a:t>
            </a:r>
            <a:r>
              <a:rPr lang="it-IT" sz="1100" dirty="0"/>
              <a:t> </a:t>
            </a:r>
            <a:r>
              <a:rPr lang="it-IT" sz="1100" dirty="0" err="1"/>
              <a:t>such</a:t>
            </a:r>
            <a:r>
              <a:rPr lang="it-IT" sz="1100" dirty="0"/>
              <a:t> </a:t>
            </a:r>
            <a:r>
              <a:rPr lang="it-IT" sz="1100" dirty="0" err="1"/>
              <a:t>as</a:t>
            </a:r>
            <a:r>
              <a:rPr lang="it-IT" sz="1100" dirty="0"/>
              <a:t> </a:t>
            </a:r>
            <a:r>
              <a:rPr lang="en-US" sz="1100" dirty="0"/>
              <a:t>resistors, inductors, capacitors into the ceramic substrate.</a:t>
            </a:r>
            <a:endParaRPr lang="it-IT" sz="1100" dirty="0"/>
          </a:p>
          <a:p>
            <a:endParaRPr lang="it-IT" sz="600" dirty="0"/>
          </a:p>
          <a:p>
            <a:pPr marL="0" indent="0">
              <a:spcAft>
                <a:spcPts val="600"/>
              </a:spcAft>
              <a:buNone/>
            </a:pPr>
            <a:r>
              <a:rPr lang="it-IT" dirty="0"/>
              <a:t>Application Areas:</a:t>
            </a:r>
          </a:p>
          <a:p>
            <a:pPr>
              <a:spcAft>
                <a:spcPts val="600"/>
              </a:spcAft>
            </a:pPr>
            <a:r>
              <a:rPr lang="en-US" sz="1100" dirty="0"/>
              <a:t>Ideal for use cases in harsh environment, low or high temperature, vacuum.</a:t>
            </a:r>
          </a:p>
          <a:p>
            <a:pPr>
              <a:spcAft>
                <a:spcPts val="600"/>
              </a:spcAft>
            </a:pPr>
            <a:r>
              <a:rPr lang="it-IT" sz="1100" dirty="0"/>
              <a:t>Application in industrial, </a:t>
            </a:r>
            <a:r>
              <a:rPr lang="it-IT" sz="1100" dirty="0" err="1"/>
              <a:t>medical</a:t>
            </a:r>
            <a:r>
              <a:rPr lang="it-IT" sz="1100" dirty="0"/>
              <a:t>, defense, aerospace, telecommunications or automotive, among others.</a:t>
            </a:r>
          </a:p>
        </p:txBody>
      </p:sp>
      <p:pic>
        <p:nvPicPr>
          <p:cNvPr id="41" name="Imagen 40">
            <a:extLst>
              <a:ext uri="{FF2B5EF4-FFF2-40B4-BE49-F238E27FC236}">
                <a16:creationId xmlns:a16="http://schemas.microsoft.com/office/drawing/2014/main" id="{10D3B44C-45E2-4B90-17F0-4C3DA506ADBE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t="1773" b="10605"/>
          <a:stretch/>
        </p:blipFill>
        <p:spPr>
          <a:xfrm>
            <a:off x="5779551" y="1185385"/>
            <a:ext cx="1660197" cy="1363479"/>
          </a:xfrm>
          <a:prstGeom prst="rect">
            <a:avLst/>
          </a:prstGeom>
        </p:spPr>
      </p:pic>
      <p:pic>
        <p:nvPicPr>
          <p:cNvPr id="43" name="Imagen 42">
            <a:extLst>
              <a:ext uri="{FF2B5EF4-FFF2-40B4-BE49-F238E27FC236}">
                <a16:creationId xmlns:a16="http://schemas.microsoft.com/office/drawing/2014/main" id="{8E9FB61A-878A-E56B-1A4E-6A97037EBF5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908695" y="2365236"/>
            <a:ext cx="2036750" cy="1381233"/>
          </a:xfrm>
          <a:prstGeom prst="rect">
            <a:avLst/>
          </a:prstGeom>
        </p:spPr>
      </p:pic>
      <p:sp>
        <p:nvSpPr>
          <p:cNvPr id="2" name="Textfeld 1">
            <a:extLst>
              <a:ext uri="{FF2B5EF4-FFF2-40B4-BE49-F238E27FC236}">
                <a16:creationId xmlns:a16="http://schemas.microsoft.com/office/drawing/2014/main" id="{535A6214-F812-AE97-6553-61AA04EB3194}"/>
              </a:ext>
            </a:extLst>
          </p:cNvPr>
          <p:cNvSpPr txBox="1"/>
          <p:nvPr/>
        </p:nvSpPr>
        <p:spPr>
          <a:xfrm>
            <a:off x="7377323" y="2094983"/>
            <a:ext cx="1042273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Component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sp>
        <p:nvSpPr>
          <p:cNvPr id="4" name="Textfeld 3">
            <a:extLst>
              <a:ext uri="{FF2B5EF4-FFF2-40B4-BE49-F238E27FC236}">
                <a16:creationId xmlns:a16="http://schemas.microsoft.com/office/drawing/2014/main" id="{5BD615E5-4C04-8D31-DE48-9664AB2395EB}"/>
              </a:ext>
            </a:extLst>
          </p:cNvPr>
          <p:cNvSpPr txBox="1"/>
          <p:nvPr/>
        </p:nvSpPr>
        <p:spPr>
          <a:xfrm>
            <a:off x="5684314" y="2661668"/>
            <a:ext cx="13083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Multilayerboard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  <p:pic>
        <p:nvPicPr>
          <p:cNvPr id="44" name="Grafik 43" descr="Ein Bild, das Elektronik, Elektrisches Bauelement, Elektronisches Bauteil, passives Bauelement enthält.&#10;&#10;Automatisch generierte Beschreibung">
            <a:extLst>
              <a:ext uri="{FF2B5EF4-FFF2-40B4-BE49-F238E27FC236}">
                <a16:creationId xmlns:a16="http://schemas.microsoft.com/office/drawing/2014/main" id="{FB194E65-774F-B9C8-125D-FF66570A840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495382" y="3103896"/>
            <a:ext cx="1767595" cy="1200226"/>
          </a:xfrm>
          <a:prstGeom prst="rect">
            <a:avLst/>
          </a:prstGeom>
        </p:spPr>
      </p:pic>
      <p:sp>
        <p:nvSpPr>
          <p:cNvPr id="45" name="Textfeld 44">
            <a:extLst>
              <a:ext uri="{FF2B5EF4-FFF2-40B4-BE49-F238E27FC236}">
                <a16:creationId xmlns:a16="http://schemas.microsoft.com/office/drawing/2014/main" id="{8FB1C091-1B23-EFB9-DAF6-C859A0FFDA80}"/>
              </a:ext>
            </a:extLst>
          </p:cNvPr>
          <p:cNvSpPr txBox="1"/>
          <p:nvPr/>
        </p:nvSpPr>
        <p:spPr>
          <a:xfrm>
            <a:off x="7181617" y="3801488"/>
            <a:ext cx="168187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Customized</a:t>
            </a:r>
            <a:r>
              <a:rPr lang="de-DE" sz="1100" dirty="0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 </a:t>
            </a:r>
            <a:r>
              <a:rPr lang="de-DE" sz="11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Montserrat" pitchFamily="2" charset="77"/>
              </a:rPr>
              <a:t>package</a:t>
            </a:r>
            <a:endParaRPr lang="de-DE" sz="1100" dirty="0">
              <a:solidFill>
                <a:schemeClr val="tx1">
                  <a:lumMod val="75000"/>
                  <a:lumOff val="25000"/>
                </a:schemeClr>
              </a:solidFill>
              <a:latin typeface="Montserrat" pitchFamily="2" charset="77"/>
            </a:endParaRPr>
          </a:p>
        </p:txBody>
      </p:sp>
    </p:spTree>
    <p:extLst>
      <p:ext uri="{BB962C8B-B14F-4D97-AF65-F5344CB8AC3E}">
        <p14:creationId xmlns:p14="http://schemas.microsoft.com/office/powerpoint/2010/main" val="3241078666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Tema di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i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i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190</Words>
  <Application>Microsoft Office PowerPoint</Application>
  <PresentationFormat>Presentazione su schermo (16:9)</PresentationFormat>
  <Paragraphs>18</Paragraphs>
  <Slides>2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4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2</vt:i4>
      </vt:variant>
    </vt:vector>
  </HeadingPairs>
  <TitlesOfParts>
    <vt:vector size="7" baseType="lpstr">
      <vt:lpstr>Arial</vt:lpstr>
      <vt:lpstr>Calibri</vt:lpstr>
      <vt:lpstr>Calibri Light</vt:lpstr>
      <vt:lpstr>Montserrat</vt:lpstr>
      <vt:lpstr>Tema di Office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Divulgando Srl</dc:creator>
  <cp:lastModifiedBy>Sordilli Maria Cristina</cp:lastModifiedBy>
  <cp:revision>98</cp:revision>
  <dcterms:created xsi:type="dcterms:W3CDTF">2023-08-24T14:02:40Z</dcterms:created>
  <dcterms:modified xsi:type="dcterms:W3CDTF">2024-08-09T10:20:29Z</dcterms:modified>
</cp:coreProperties>
</file>