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6" r:id="rId2"/>
    <p:sldId id="264"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FC8"/>
    <a:srgbClr val="F2F2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7"/>
    <p:restoredTop sz="96327"/>
  </p:normalViewPr>
  <p:slideViewPr>
    <p:cSldViewPr snapToGrid="0" snapToObjects="1" showGuides="1">
      <p:cViewPr>
        <p:scale>
          <a:sx n="274" d="100"/>
          <a:sy n="274" d="100"/>
        </p:scale>
        <p:origin x="-8334" y="-30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9077704-1E4A-D74D-BF32-2F6A3CC7582A}" type="datetimeFigureOut">
              <a:rPr lang="it-IT" smtClean="0"/>
              <a:t>11/06/2024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82424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077704-1E4A-D74D-BF32-2F6A3CC7582A}" type="datetimeFigureOut">
              <a:rPr lang="it-IT" smtClean="0"/>
              <a:t>11/06/2024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26768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077704-1E4A-D74D-BF32-2F6A3CC7582A}" type="datetimeFigureOut">
              <a:rPr lang="it-IT" smtClean="0"/>
              <a:t>11/06/2024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378595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077704-1E4A-D74D-BF32-2F6A3CC7582A}" type="datetimeFigureOut">
              <a:rPr lang="it-IT" smtClean="0"/>
              <a:t>11/06/2024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4488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9077704-1E4A-D74D-BF32-2F6A3CC7582A}" type="datetimeFigureOut">
              <a:rPr lang="it-IT" smtClean="0"/>
              <a:t>11/06/2024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399364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9077704-1E4A-D74D-BF32-2F6A3CC7582A}" type="datetimeFigureOut">
              <a:rPr lang="it-IT" smtClean="0"/>
              <a:t>11/06/2024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52693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9077704-1E4A-D74D-BF32-2F6A3CC7582A}" type="datetimeFigureOut">
              <a:rPr lang="it-IT" smtClean="0"/>
              <a:t>11/06/2024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209684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9077704-1E4A-D74D-BF32-2F6A3CC7582A}" type="datetimeFigureOut">
              <a:rPr lang="it-IT" smtClean="0"/>
              <a:t>11/06/2024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255768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77704-1E4A-D74D-BF32-2F6A3CC7582A}" type="datetimeFigureOut">
              <a:rPr lang="it-IT" smtClean="0"/>
              <a:t>11/06/2024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429320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9077704-1E4A-D74D-BF32-2F6A3CC7582A}" type="datetimeFigureOut">
              <a:rPr lang="it-IT" smtClean="0"/>
              <a:t>11/06/2024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89391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9077704-1E4A-D74D-BF32-2F6A3CC7582A}" type="datetimeFigureOut">
              <a:rPr lang="it-IT" smtClean="0"/>
              <a:t>11/06/2024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31671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077704-1E4A-D74D-BF32-2F6A3CC7582A}" type="datetimeFigureOut">
              <a:rPr lang="it-IT" smtClean="0"/>
              <a:t>11/06/2024</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AC2FEED-E8ED-CF48-A6FE-093A926D530A}" type="slidenum">
              <a:rPr lang="it-IT" smtClean="0"/>
              <a:t>‹Nº›</a:t>
            </a:fld>
            <a:endParaRPr lang="it-IT"/>
          </a:p>
        </p:txBody>
      </p:sp>
    </p:spTree>
    <p:extLst>
      <p:ext uri="{BB962C8B-B14F-4D97-AF65-F5344CB8AC3E}">
        <p14:creationId xmlns:p14="http://schemas.microsoft.com/office/powerpoint/2010/main" val="5536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AEA161F-A577-4971-400B-94EEC93BA4DC}"/>
              </a:ext>
            </a:extLst>
          </p:cNvPr>
          <p:cNvSpPr txBox="1"/>
          <p:nvPr/>
        </p:nvSpPr>
        <p:spPr>
          <a:xfrm>
            <a:off x="1759881" y="2842697"/>
            <a:ext cx="6253152" cy="1815882"/>
          </a:xfrm>
          <a:prstGeom prst="rect">
            <a:avLst/>
          </a:prstGeom>
          <a:noFill/>
        </p:spPr>
        <p:txBody>
          <a:bodyPr wrap="square" rtlCol="0">
            <a:spAutoFit/>
          </a:bodyPr>
          <a:lstStyle/>
          <a:p>
            <a:r>
              <a:rPr lang="en-US" sz="1400" b="1" dirty="0">
                <a:solidFill>
                  <a:schemeClr val="tx1">
                    <a:lumMod val="75000"/>
                    <a:lumOff val="25000"/>
                  </a:schemeClr>
                </a:solidFill>
                <a:latin typeface="Montserrat" pitchFamily="2" charset="77"/>
              </a:rPr>
              <a:t>Predicting the effects of welds in massive pieces</a:t>
            </a:r>
          </a:p>
          <a:p>
            <a:endParaRPr lang="it-IT" sz="1400" dirty="0">
              <a:solidFill>
                <a:schemeClr val="tx1">
                  <a:lumMod val="75000"/>
                  <a:lumOff val="25000"/>
                </a:schemeClr>
              </a:solidFill>
              <a:latin typeface="Montserrat" pitchFamily="2" charset="77"/>
            </a:endParaRPr>
          </a:p>
          <a:p>
            <a:pPr marL="285750" indent="-285750" algn="just">
              <a:buFont typeface="Arial"/>
              <a:buChar char="•"/>
            </a:pPr>
            <a:r>
              <a:rPr lang="en-US" sz="1400" dirty="0">
                <a:solidFill>
                  <a:schemeClr val="tx1">
                    <a:lumMod val="75000"/>
                    <a:lumOff val="25000"/>
                  </a:schemeClr>
                </a:solidFill>
                <a:latin typeface="Montserrat" pitchFamily="2" charset="77"/>
              </a:rPr>
              <a:t>Welding Distortion Analysis services for the evaluation of deformation and the optimization of jigs in steel assemblies with massive welds. These services can be used in the design phase to lead to a compliant manufacturing route and to optimize jig structures from mechanical resistance and weld distortion point of view.</a:t>
            </a:r>
            <a:endParaRPr lang="it-IT" sz="1400" dirty="0">
              <a:solidFill>
                <a:schemeClr val="tx1">
                  <a:lumMod val="75000"/>
                  <a:lumOff val="25000"/>
                </a:schemeClr>
              </a:solidFill>
              <a:latin typeface="Montserrat" pitchFamily="2" charset="77"/>
            </a:endParaRPr>
          </a:p>
        </p:txBody>
      </p:sp>
      <p:sp>
        <p:nvSpPr>
          <p:cNvPr id="7" name="Rettangolo 6">
            <a:extLst>
              <a:ext uri="{FF2B5EF4-FFF2-40B4-BE49-F238E27FC236}">
                <a16:creationId xmlns:a16="http://schemas.microsoft.com/office/drawing/2014/main" id="{E6A06C6F-2069-29CD-4EF2-18DACE5044C1}"/>
              </a:ext>
            </a:extLst>
          </p:cNvPr>
          <p:cNvSpPr/>
          <p:nvPr/>
        </p:nvSpPr>
        <p:spPr>
          <a:xfrm>
            <a:off x="6553200" y="687216"/>
            <a:ext cx="1957136" cy="195713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ln>
                <a:solidFill>
                  <a:schemeClr val="bg2"/>
                </a:solidFill>
              </a:ln>
              <a:noFill/>
            </a:endParaRPr>
          </a:p>
        </p:txBody>
      </p:sp>
      <p:sp>
        <p:nvSpPr>
          <p:cNvPr id="8" name="CasellaDiTesto 7">
            <a:extLst>
              <a:ext uri="{FF2B5EF4-FFF2-40B4-BE49-F238E27FC236}">
                <a16:creationId xmlns:a16="http://schemas.microsoft.com/office/drawing/2014/main" id="{71F2B46B-C9E3-5CAE-A92E-F9C11C7757AB}"/>
              </a:ext>
            </a:extLst>
          </p:cNvPr>
          <p:cNvSpPr txBox="1"/>
          <p:nvPr/>
        </p:nvSpPr>
        <p:spPr>
          <a:xfrm>
            <a:off x="6477817" y="1111833"/>
            <a:ext cx="2107901" cy="523220"/>
          </a:xfrm>
          <a:prstGeom prst="rect">
            <a:avLst/>
          </a:prstGeom>
          <a:noFill/>
        </p:spPr>
        <p:txBody>
          <a:bodyPr wrap="square" rtlCol="0">
            <a:spAutoFit/>
          </a:bodyPr>
          <a:lstStyle/>
          <a:p>
            <a:pPr algn="ctr"/>
            <a:r>
              <a:rPr lang="it-IT" sz="1400" dirty="0">
                <a:solidFill>
                  <a:schemeClr val="tx1">
                    <a:lumMod val="75000"/>
                    <a:lumOff val="25000"/>
                  </a:schemeClr>
                </a:solidFill>
                <a:latin typeface="Montserrat" pitchFamily="2" charset="77"/>
              </a:rPr>
              <a:t>Company</a:t>
            </a:r>
            <a:br>
              <a:rPr lang="it-IT" sz="1400" dirty="0">
                <a:solidFill>
                  <a:schemeClr val="tx1">
                    <a:lumMod val="75000"/>
                    <a:lumOff val="25000"/>
                  </a:schemeClr>
                </a:solidFill>
                <a:latin typeface="Montserrat" pitchFamily="2" charset="77"/>
              </a:rPr>
            </a:br>
            <a:r>
              <a:rPr lang="it-IT" sz="1400" dirty="0">
                <a:solidFill>
                  <a:schemeClr val="tx1">
                    <a:lumMod val="75000"/>
                    <a:lumOff val="25000"/>
                  </a:schemeClr>
                </a:solidFill>
                <a:latin typeface="Montserrat" pitchFamily="2" charset="77"/>
              </a:rPr>
              <a:t>logo</a:t>
            </a:r>
          </a:p>
        </p:txBody>
      </p:sp>
      <p:sp>
        <p:nvSpPr>
          <p:cNvPr id="10" name="CasellaDiTesto 9">
            <a:extLst>
              <a:ext uri="{FF2B5EF4-FFF2-40B4-BE49-F238E27FC236}">
                <a16:creationId xmlns:a16="http://schemas.microsoft.com/office/drawing/2014/main" id="{796230DE-F1CD-247A-8628-F6800C4FCE13}"/>
              </a:ext>
            </a:extLst>
          </p:cNvPr>
          <p:cNvSpPr txBox="1"/>
          <p:nvPr/>
        </p:nvSpPr>
        <p:spPr>
          <a:xfrm>
            <a:off x="1759881" y="687216"/>
            <a:ext cx="5130205" cy="1025474"/>
          </a:xfrm>
          <a:prstGeom prst="rect">
            <a:avLst/>
          </a:prstGeom>
          <a:noFill/>
        </p:spPr>
        <p:txBody>
          <a:bodyPr wrap="square" rtlCol="0">
            <a:spAutoFit/>
          </a:bodyPr>
          <a:lstStyle/>
          <a:p>
            <a:r>
              <a:rPr lang="it-IT" sz="2200" b="1" dirty="0">
                <a:solidFill>
                  <a:schemeClr val="tx1">
                    <a:lumMod val="75000"/>
                    <a:lumOff val="25000"/>
                  </a:schemeClr>
                </a:solidFill>
                <a:effectLst/>
                <a:latin typeface="Montserrat" pitchFamily="2" charset="77"/>
              </a:rPr>
              <a:t>Technology transfer </a:t>
            </a:r>
            <a:r>
              <a:rPr lang="it-IT" sz="2200" b="1" dirty="0" err="1">
                <a:solidFill>
                  <a:schemeClr val="tx1">
                    <a:lumMod val="75000"/>
                    <a:lumOff val="25000"/>
                  </a:schemeClr>
                </a:solidFill>
                <a:effectLst/>
                <a:latin typeface="Montserrat" pitchFamily="2" charset="77"/>
              </a:rPr>
              <a:t>proposal</a:t>
            </a:r>
            <a:r>
              <a:rPr lang="it-IT" sz="2200" b="1" dirty="0">
                <a:solidFill>
                  <a:schemeClr val="tx1">
                    <a:lumMod val="75000"/>
                    <a:lumOff val="25000"/>
                  </a:schemeClr>
                </a:solidFill>
                <a:effectLst/>
                <a:latin typeface="Montserrat" pitchFamily="2" charset="77"/>
              </a:rPr>
              <a:t> BSBF2024</a:t>
            </a:r>
          </a:p>
          <a:p>
            <a:pPr>
              <a:lnSpc>
                <a:spcPct val="150000"/>
              </a:lnSpc>
            </a:pPr>
            <a:r>
              <a:rPr lang="en-US" sz="1250" dirty="0">
                <a:solidFill>
                  <a:schemeClr val="tx1">
                    <a:lumMod val="75000"/>
                    <a:lumOff val="25000"/>
                  </a:schemeClr>
                </a:solidFill>
                <a:latin typeface="Montserrat" pitchFamily="2" charset="77"/>
                <a:cs typeface="Arial" panose="020B0604020202020204" pitchFamily="34" charset="0"/>
              </a:rPr>
              <a:t>Call for partnership, knowledge and technology transfer</a:t>
            </a:r>
            <a:endParaRPr lang="it-IT" sz="1250" dirty="0">
              <a:solidFill>
                <a:schemeClr val="tx1">
                  <a:lumMod val="75000"/>
                  <a:lumOff val="25000"/>
                </a:schemeClr>
              </a:solidFill>
              <a:effectLst/>
              <a:latin typeface="Montserrat" pitchFamily="2" charset="77"/>
              <a:cs typeface="Arial" panose="020B0604020202020204" pitchFamily="34" charset="0"/>
            </a:endParaRPr>
          </a:p>
        </p:txBody>
      </p:sp>
      <p:pic>
        <p:nvPicPr>
          <p:cNvPr id="2" name="Picture 4">
            <a:extLst>
              <a:ext uri="{FF2B5EF4-FFF2-40B4-BE49-F238E27FC236}">
                <a16:creationId xmlns:a16="http://schemas.microsoft.com/office/drawing/2014/main" id="{4F2A59DB-F77A-3C5F-5723-D50E4598C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810" y="1857163"/>
            <a:ext cx="1491916" cy="64028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Imagen que contiene Texto&#10;&#10;Descripción generada automáticamente">
            <a:extLst>
              <a:ext uri="{FF2B5EF4-FFF2-40B4-BE49-F238E27FC236}">
                <a16:creationId xmlns:a16="http://schemas.microsoft.com/office/drawing/2014/main" id="{F4521E7D-C986-6AF1-98E7-8E14562CB2DA}"/>
              </a:ext>
            </a:extLst>
          </p:cNvPr>
          <p:cNvPicPr>
            <a:picLocks noChangeAspect="1"/>
          </p:cNvPicPr>
          <p:nvPr/>
        </p:nvPicPr>
        <p:blipFill rotWithShape="1">
          <a:blip r:embed="rId4"/>
          <a:srcRect l="16887" t="6419" r="3795" b="6916"/>
          <a:stretch/>
        </p:blipFill>
        <p:spPr>
          <a:xfrm>
            <a:off x="6780352" y="759451"/>
            <a:ext cx="1497374" cy="1025475"/>
          </a:xfrm>
          <a:prstGeom prst="rect">
            <a:avLst/>
          </a:prstGeom>
        </p:spPr>
      </p:pic>
    </p:spTree>
    <p:extLst>
      <p:ext uri="{BB962C8B-B14F-4D97-AF65-F5344CB8AC3E}">
        <p14:creationId xmlns:p14="http://schemas.microsoft.com/office/powerpoint/2010/main" val="154987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e 7">
            <a:extLst>
              <a:ext uri="{FF2B5EF4-FFF2-40B4-BE49-F238E27FC236}">
                <a16:creationId xmlns:a16="http://schemas.microsoft.com/office/drawing/2014/main" id="{70C0C6FD-D9D5-4C81-204F-28C50983FFBD}"/>
              </a:ext>
            </a:extLst>
          </p:cNvPr>
          <p:cNvSpPr/>
          <p:nvPr/>
        </p:nvSpPr>
        <p:spPr>
          <a:xfrm>
            <a:off x="829733" y="3606800"/>
            <a:ext cx="615244" cy="6152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5267F076-794F-1340-E452-F264A791DEFF}"/>
              </a:ext>
            </a:extLst>
          </p:cNvPr>
          <p:cNvSpPr txBox="1"/>
          <p:nvPr/>
        </p:nvSpPr>
        <p:spPr>
          <a:xfrm>
            <a:off x="1040449" y="4484740"/>
            <a:ext cx="5750502" cy="646331"/>
          </a:xfrm>
          <a:prstGeom prst="rect">
            <a:avLst/>
          </a:prstGeom>
          <a:noFill/>
        </p:spPr>
        <p:txBody>
          <a:bodyPr wrap="square" rtlCol="0">
            <a:spAutoFit/>
          </a:bodyPr>
          <a:lstStyle/>
          <a:p>
            <a:r>
              <a:rPr lang="it-IT" sz="1200" dirty="0">
                <a:solidFill>
                  <a:schemeClr val="tx1">
                    <a:lumMod val="75000"/>
                    <a:lumOff val="25000"/>
                  </a:schemeClr>
                </a:solidFill>
                <a:latin typeface="Montserrat" pitchFamily="2" charset="77"/>
              </a:rPr>
              <a:t>For more information contact:  </a:t>
            </a:r>
            <a:r>
              <a:rPr lang="it-IT" sz="1200" dirty="0">
                <a:solidFill>
                  <a:schemeClr val="accent1"/>
                </a:solidFill>
                <a:latin typeface="Montserrat" pitchFamily="2" charset="77"/>
              </a:rPr>
              <a:t>technologytransfer@f4e.europa.eu</a:t>
            </a:r>
          </a:p>
          <a:p>
            <a:endParaRPr lang="it-IT" sz="1200" dirty="0">
              <a:solidFill>
                <a:schemeClr val="tx1">
                  <a:lumMod val="75000"/>
                  <a:lumOff val="25000"/>
                </a:schemeClr>
              </a:solidFill>
              <a:latin typeface="Montserrat" pitchFamily="2" charset="77"/>
            </a:endParaRPr>
          </a:p>
          <a:p>
            <a:endParaRPr lang="it-IT" sz="1200" dirty="0">
              <a:solidFill>
                <a:schemeClr val="tx1">
                  <a:lumMod val="75000"/>
                  <a:lumOff val="25000"/>
                </a:schemeClr>
              </a:solidFill>
              <a:latin typeface="Montserrat" pitchFamily="2" charset="77"/>
            </a:endParaRPr>
          </a:p>
        </p:txBody>
      </p:sp>
      <p:sp>
        <p:nvSpPr>
          <p:cNvPr id="6" name="CasellaDiTesto 5">
            <a:extLst>
              <a:ext uri="{FF2B5EF4-FFF2-40B4-BE49-F238E27FC236}">
                <a16:creationId xmlns:a16="http://schemas.microsoft.com/office/drawing/2014/main" id="{47371A15-D7C8-2904-F559-7C93B4AE2E32}"/>
              </a:ext>
            </a:extLst>
          </p:cNvPr>
          <p:cNvSpPr txBox="1"/>
          <p:nvPr/>
        </p:nvSpPr>
        <p:spPr>
          <a:xfrm>
            <a:off x="615275" y="514603"/>
            <a:ext cx="5360409" cy="1035733"/>
          </a:xfrm>
          <a:prstGeom prst="rect">
            <a:avLst/>
          </a:prstGeom>
          <a:noFill/>
        </p:spPr>
        <p:txBody>
          <a:bodyPr wrap="square" rtlCol="0">
            <a:spAutoFit/>
          </a:bodyPr>
          <a:lstStyle/>
          <a:p>
            <a:r>
              <a:rPr lang="it-IT" sz="2200" b="1" dirty="0">
                <a:solidFill>
                  <a:srgbClr val="148FC8"/>
                </a:solidFill>
                <a:effectLst/>
                <a:latin typeface="Montserrat" pitchFamily="2" charset="77"/>
              </a:rPr>
              <a:t>Technology transfer </a:t>
            </a:r>
            <a:r>
              <a:rPr lang="it-IT" sz="2200" b="1" dirty="0" err="1">
                <a:solidFill>
                  <a:srgbClr val="148FC8"/>
                </a:solidFill>
                <a:effectLst/>
                <a:latin typeface="Montserrat" pitchFamily="2" charset="77"/>
              </a:rPr>
              <a:t>proposal</a:t>
            </a:r>
            <a:r>
              <a:rPr lang="it-IT" sz="2200" b="1" dirty="0">
                <a:solidFill>
                  <a:srgbClr val="148FC8"/>
                </a:solidFill>
                <a:effectLst/>
                <a:latin typeface="Montserrat" pitchFamily="2" charset="77"/>
              </a:rPr>
              <a:t> BSBF2024</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Arial" panose="020B0604020202020204" pitchFamily="34" charset="0"/>
              </a:rPr>
              <a:t>Call for partnership, knowledge and technology transfer</a:t>
            </a:r>
            <a:endParaRPr kumimoji="0" lang="it-IT" sz="125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Arial" panose="020B0604020202020204" pitchFamily="34" charset="0"/>
            </a:endParaRPr>
          </a:p>
        </p:txBody>
      </p:sp>
      <p:sp>
        <p:nvSpPr>
          <p:cNvPr id="7" name="Ovale 6">
            <a:extLst>
              <a:ext uri="{FF2B5EF4-FFF2-40B4-BE49-F238E27FC236}">
                <a16:creationId xmlns:a16="http://schemas.microsoft.com/office/drawing/2014/main" id="{75B9E8B8-0A53-278B-FD45-2F25DB7D59AA}"/>
              </a:ext>
            </a:extLst>
          </p:cNvPr>
          <p:cNvSpPr/>
          <p:nvPr/>
        </p:nvSpPr>
        <p:spPr>
          <a:xfrm>
            <a:off x="7065339" y="-537303"/>
            <a:ext cx="1051906" cy="1051906"/>
          </a:xfrm>
          <a:prstGeom prst="ellipse">
            <a:avLst/>
          </a:prstGeom>
          <a:noFill/>
          <a:ln w="57150">
            <a:solidFill>
              <a:srgbClr val="148FC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Ovale 8">
            <a:extLst>
              <a:ext uri="{FF2B5EF4-FFF2-40B4-BE49-F238E27FC236}">
                <a16:creationId xmlns:a16="http://schemas.microsoft.com/office/drawing/2014/main" id="{6C23B783-6614-28C5-F8C6-44AF4EEEC571}"/>
              </a:ext>
            </a:extLst>
          </p:cNvPr>
          <p:cNvSpPr/>
          <p:nvPr/>
        </p:nvSpPr>
        <p:spPr>
          <a:xfrm>
            <a:off x="8117245" y="277688"/>
            <a:ext cx="1909012" cy="1909012"/>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nvGrpSpPr>
          <p:cNvPr id="10" name="Gruppo 9">
            <a:extLst>
              <a:ext uri="{FF2B5EF4-FFF2-40B4-BE49-F238E27FC236}">
                <a16:creationId xmlns:a16="http://schemas.microsoft.com/office/drawing/2014/main" id="{B2D6BA6E-3046-EC4E-7755-C9AA0921E1A2}"/>
              </a:ext>
            </a:extLst>
          </p:cNvPr>
          <p:cNvGrpSpPr/>
          <p:nvPr/>
        </p:nvGrpSpPr>
        <p:grpSpPr>
          <a:xfrm rot="5400000">
            <a:off x="7184061" y="4337973"/>
            <a:ext cx="1866367" cy="1287413"/>
            <a:chOff x="4160997" y="1866896"/>
            <a:chExt cx="1036732" cy="715134"/>
          </a:xfrm>
        </p:grpSpPr>
        <p:grpSp>
          <p:nvGrpSpPr>
            <p:cNvPr id="11" name="Gruppo 10">
              <a:extLst>
                <a:ext uri="{FF2B5EF4-FFF2-40B4-BE49-F238E27FC236}">
                  <a16:creationId xmlns:a16="http://schemas.microsoft.com/office/drawing/2014/main" id="{0F1C2B68-D291-FAA5-C333-BA5388AEB26E}"/>
                </a:ext>
              </a:extLst>
            </p:cNvPr>
            <p:cNvGrpSpPr/>
            <p:nvPr/>
          </p:nvGrpSpPr>
          <p:grpSpPr>
            <a:xfrm>
              <a:off x="4165757" y="1866896"/>
              <a:ext cx="1031972" cy="135810"/>
              <a:chOff x="4165757" y="1866896"/>
              <a:chExt cx="1031972" cy="135810"/>
            </a:xfrm>
          </p:grpSpPr>
          <p:sp>
            <p:nvSpPr>
              <p:cNvPr id="35" name="Ovale 34">
                <a:extLst>
                  <a:ext uri="{FF2B5EF4-FFF2-40B4-BE49-F238E27FC236}">
                    <a16:creationId xmlns:a16="http://schemas.microsoft.com/office/drawing/2014/main" id="{E0881F09-E864-B7B8-4EEC-97C6A0E0C5FA}"/>
                  </a:ext>
                </a:extLst>
              </p:cNvPr>
              <p:cNvSpPr/>
              <p:nvPr/>
            </p:nvSpPr>
            <p:spPr>
              <a:xfrm>
                <a:off x="4165757"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6" name="Ovale 35">
                <a:extLst>
                  <a:ext uri="{FF2B5EF4-FFF2-40B4-BE49-F238E27FC236}">
                    <a16:creationId xmlns:a16="http://schemas.microsoft.com/office/drawing/2014/main" id="{7B86E33C-3B59-6FDC-1D16-B38E51DBE132}"/>
                  </a:ext>
                </a:extLst>
              </p:cNvPr>
              <p:cNvSpPr/>
              <p:nvPr/>
            </p:nvSpPr>
            <p:spPr>
              <a:xfrm>
                <a:off x="4344990"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7" name="Ovale 36">
                <a:extLst>
                  <a:ext uri="{FF2B5EF4-FFF2-40B4-BE49-F238E27FC236}">
                    <a16:creationId xmlns:a16="http://schemas.microsoft.com/office/drawing/2014/main" id="{99F967ED-FC7A-4BF4-E9F5-04DA5E111E23}"/>
                  </a:ext>
                </a:extLst>
              </p:cNvPr>
              <p:cNvSpPr/>
              <p:nvPr/>
            </p:nvSpPr>
            <p:spPr>
              <a:xfrm>
                <a:off x="4524223"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8" name="Ovale 37">
                <a:extLst>
                  <a:ext uri="{FF2B5EF4-FFF2-40B4-BE49-F238E27FC236}">
                    <a16:creationId xmlns:a16="http://schemas.microsoft.com/office/drawing/2014/main" id="{055CB818-3AE9-7A60-DC80-85CA888A8E80}"/>
                  </a:ext>
                </a:extLst>
              </p:cNvPr>
              <p:cNvSpPr/>
              <p:nvPr/>
            </p:nvSpPr>
            <p:spPr>
              <a:xfrm>
                <a:off x="4703456" y="1866898"/>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9" name="Ovale 38">
                <a:extLst>
                  <a:ext uri="{FF2B5EF4-FFF2-40B4-BE49-F238E27FC236}">
                    <a16:creationId xmlns:a16="http://schemas.microsoft.com/office/drawing/2014/main" id="{6D13591E-BE0D-F96E-9EB8-9E702B2CFDB0}"/>
                  </a:ext>
                </a:extLst>
              </p:cNvPr>
              <p:cNvSpPr/>
              <p:nvPr/>
            </p:nvSpPr>
            <p:spPr>
              <a:xfrm>
                <a:off x="4882689" y="1866897"/>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0" name="Ovale 39">
                <a:extLst>
                  <a:ext uri="{FF2B5EF4-FFF2-40B4-BE49-F238E27FC236}">
                    <a16:creationId xmlns:a16="http://schemas.microsoft.com/office/drawing/2014/main" id="{D44A6796-1E4C-3875-DBA6-44FE6980057F}"/>
                  </a:ext>
                </a:extLst>
              </p:cNvPr>
              <p:cNvSpPr/>
              <p:nvPr/>
            </p:nvSpPr>
            <p:spPr>
              <a:xfrm>
                <a:off x="5061922"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grpSp>
          <p:nvGrpSpPr>
            <p:cNvPr id="12" name="Gruppo 11">
              <a:extLst>
                <a:ext uri="{FF2B5EF4-FFF2-40B4-BE49-F238E27FC236}">
                  <a16:creationId xmlns:a16="http://schemas.microsoft.com/office/drawing/2014/main" id="{A8065D85-C3D1-79B3-EA3C-9AD1A5707D03}"/>
                </a:ext>
              </a:extLst>
            </p:cNvPr>
            <p:cNvGrpSpPr/>
            <p:nvPr/>
          </p:nvGrpSpPr>
          <p:grpSpPr>
            <a:xfrm>
              <a:off x="4165757" y="2060004"/>
              <a:ext cx="1031972" cy="135810"/>
              <a:chOff x="4165757" y="1866896"/>
              <a:chExt cx="1031972" cy="135810"/>
            </a:xfrm>
          </p:grpSpPr>
          <p:sp>
            <p:nvSpPr>
              <p:cNvPr id="29" name="Ovale 28">
                <a:extLst>
                  <a:ext uri="{FF2B5EF4-FFF2-40B4-BE49-F238E27FC236}">
                    <a16:creationId xmlns:a16="http://schemas.microsoft.com/office/drawing/2014/main" id="{676908BE-8B9F-2693-643D-9C2C9C7C937B}"/>
                  </a:ext>
                </a:extLst>
              </p:cNvPr>
              <p:cNvSpPr/>
              <p:nvPr/>
            </p:nvSpPr>
            <p:spPr>
              <a:xfrm>
                <a:off x="4165757"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0" name="Ovale 29">
                <a:extLst>
                  <a:ext uri="{FF2B5EF4-FFF2-40B4-BE49-F238E27FC236}">
                    <a16:creationId xmlns:a16="http://schemas.microsoft.com/office/drawing/2014/main" id="{DA2B041E-2064-775D-AAC8-748579E13789}"/>
                  </a:ext>
                </a:extLst>
              </p:cNvPr>
              <p:cNvSpPr/>
              <p:nvPr/>
            </p:nvSpPr>
            <p:spPr>
              <a:xfrm>
                <a:off x="4344990"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1" name="Ovale 30">
                <a:extLst>
                  <a:ext uri="{FF2B5EF4-FFF2-40B4-BE49-F238E27FC236}">
                    <a16:creationId xmlns:a16="http://schemas.microsoft.com/office/drawing/2014/main" id="{C27F5438-36AC-5A0F-FAC9-E01DDD72DC86}"/>
                  </a:ext>
                </a:extLst>
              </p:cNvPr>
              <p:cNvSpPr/>
              <p:nvPr/>
            </p:nvSpPr>
            <p:spPr>
              <a:xfrm>
                <a:off x="4524223"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2" name="Ovale 31">
                <a:extLst>
                  <a:ext uri="{FF2B5EF4-FFF2-40B4-BE49-F238E27FC236}">
                    <a16:creationId xmlns:a16="http://schemas.microsoft.com/office/drawing/2014/main" id="{ADDB3D7E-8352-B692-A307-85E74D8D010A}"/>
                  </a:ext>
                </a:extLst>
              </p:cNvPr>
              <p:cNvSpPr/>
              <p:nvPr/>
            </p:nvSpPr>
            <p:spPr>
              <a:xfrm>
                <a:off x="4703456" y="1866898"/>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3" name="Ovale 32">
                <a:extLst>
                  <a:ext uri="{FF2B5EF4-FFF2-40B4-BE49-F238E27FC236}">
                    <a16:creationId xmlns:a16="http://schemas.microsoft.com/office/drawing/2014/main" id="{DEF125BA-4742-9A0A-59CF-FB04D9EB5338}"/>
                  </a:ext>
                </a:extLst>
              </p:cNvPr>
              <p:cNvSpPr/>
              <p:nvPr/>
            </p:nvSpPr>
            <p:spPr>
              <a:xfrm>
                <a:off x="4882689" y="1866897"/>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4" name="Ovale 33">
                <a:extLst>
                  <a:ext uri="{FF2B5EF4-FFF2-40B4-BE49-F238E27FC236}">
                    <a16:creationId xmlns:a16="http://schemas.microsoft.com/office/drawing/2014/main" id="{74782FEC-0DB4-9B25-D577-C23B7A13531E}"/>
                  </a:ext>
                </a:extLst>
              </p:cNvPr>
              <p:cNvSpPr/>
              <p:nvPr/>
            </p:nvSpPr>
            <p:spPr>
              <a:xfrm>
                <a:off x="5061922"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grpSp>
          <p:nvGrpSpPr>
            <p:cNvPr id="15" name="Gruppo 14">
              <a:extLst>
                <a:ext uri="{FF2B5EF4-FFF2-40B4-BE49-F238E27FC236}">
                  <a16:creationId xmlns:a16="http://schemas.microsoft.com/office/drawing/2014/main" id="{08ADB7B0-E5D8-4EAF-F322-6203DB88D734}"/>
                </a:ext>
              </a:extLst>
            </p:cNvPr>
            <p:cNvGrpSpPr/>
            <p:nvPr/>
          </p:nvGrpSpPr>
          <p:grpSpPr>
            <a:xfrm>
              <a:off x="4160997" y="2253112"/>
              <a:ext cx="1031972" cy="135810"/>
              <a:chOff x="4165757" y="1866896"/>
              <a:chExt cx="1031972" cy="135810"/>
            </a:xfrm>
          </p:grpSpPr>
          <p:sp>
            <p:nvSpPr>
              <p:cNvPr id="23" name="Ovale 22">
                <a:extLst>
                  <a:ext uri="{FF2B5EF4-FFF2-40B4-BE49-F238E27FC236}">
                    <a16:creationId xmlns:a16="http://schemas.microsoft.com/office/drawing/2014/main" id="{2470C272-3953-EAA5-3D4D-AAECC8611890}"/>
                  </a:ext>
                </a:extLst>
              </p:cNvPr>
              <p:cNvSpPr/>
              <p:nvPr/>
            </p:nvSpPr>
            <p:spPr>
              <a:xfrm>
                <a:off x="4165757"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4" name="Ovale 23">
                <a:extLst>
                  <a:ext uri="{FF2B5EF4-FFF2-40B4-BE49-F238E27FC236}">
                    <a16:creationId xmlns:a16="http://schemas.microsoft.com/office/drawing/2014/main" id="{3F010739-BD89-22AA-09EE-BEECD89F31D5}"/>
                  </a:ext>
                </a:extLst>
              </p:cNvPr>
              <p:cNvSpPr/>
              <p:nvPr/>
            </p:nvSpPr>
            <p:spPr>
              <a:xfrm>
                <a:off x="4344990"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5" name="Ovale 24">
                <a:extLst>
                  <a:ext uri="{FF2B5EF4-FFF2-40B4-BE49-F238E27FC236}">
                    <a16:creationId xmlns:a16="http://schemas.microsoft.com/office/drawing/2014/main" id="{F2E55585-B04A-FA85-D337-DA9DE2A17287}"/>
                  </a:ext>
                </a:extLst>
              </p:cNvPr>
              <p:cNvSpPr/>
              <p:nvPr/>
            </p:nvSpPr>
            <p:spPr>
              <a:xfrm>
                <a:off x="4524223"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6" name="Ovale 25">
                <a:extLst>
                  <a:ext uri="{FF2B5EF4-FFF2-40B4-BE49-F238E27FC236}">
                    <a16:creationId xmlns:a16="http://schemas.microsoft.com/office/drawing/2014/main" id="{35B27BF0-3B3A-2723-D6B4-EEC1B336C8D0}"/>
                  </a:ext>
                </a:extLst>
              </p:cNvPr>
              <p:cNvSpPr/>
              <p:nvPr/>
            </p:nvSpPr>
            <p:spPr>
              <a:xfrm>
                <a:off x="4703456" y="1866898"/>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7" name="Ovale 26">
                <a:extLst>
                  <a:ext uri="{FF2B5EF4-FFF2-40B4-BE49-F238E27FC236}">
                    <a16:creationId xmlns:a16="http://schemas.microsoft.com/office/drawing/2014/main" id="{E091FCCD-8238-27D1-57A3-2FBCAF3BA68E}"/>
                  </a:ext>
                </a:extLst>
              </p:cNvPr>
              <p:cNvSpPr/>
              <p:nvPr/>
            </p:nvSpPr>
            <p:spPr>
              <a:xfrm>
                <a:off x="4882689" y="1866897"/>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8" name="Ovale 27">
                <a:extLst>
                  <a:ext uri="{FF2B5EF4-FFF2-40B4-BE49-F238E27FC236}">
                    <a16:creationId xmlns:a16="http://schemas.microsoft.com/office/drawing/2014/main" id="{C507C58C-DA2E-4848-B9FB-91DFB3B8D8EE}"/>
                  </a:ext>
                </a:extLst>
              </p:cNvPr>
              <p:cNvSpPr/>
              <p:nvPr/>
            </p:nvSpPr>
            <p:spPr>
              <a:xfrm>
                <a:off x="5061922"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grpSp>
          <p:nvGrpSpPr>
            <p:cNvPr id="16" name="Gruppo 15">
              <a:extLst>
                <a:ext uri="{FF2B5EF4-FFF2-40B4-BE49-F238E27FC236}">
                  <a16:creationId xmlns:a16="http://schemas.microsoft.com/office/drawing/2014/main" id="{03A68913-5EFD-0817-B758-103BCA0DAB06}"/>
                </a:ext>
              </a:extLst>
            </p:cNvPr>
            <p:cNvGrpSpPr/>
            <p:nvPr/>
          </p:nvGrpSpPr>
          <p:grpSpPr>
            <a:xfrm>
              <a:off x="4160997" y="2446220"/>
              <a:ext cx="1031972" cy="135810"/>
              <a:chOff x="4165757" y="1866896"/>
              <a:chExt cx="1031972" cy="135810"/>
            </a:xfrm>
          </p:grpSpPr>
          <p:sp>
            <p:nvSpPr>
              <p:cNvPr id="17" name="Ovale 16">
                <a:extLst>
                  <a:ext uri="{FF2B5EF4-FFF2-40B4-BE49-F238E27FC236}">
                    <a16:creationId xmlns:a16="http://schemas.microsoft.com/office/drawing/2014/main" id="{598C4484-2C2C-EC64-33A6-FF98B80C5198}"/>
                  </a:ext>
                </a:extLst>
              </p:cNvPr>
              <p:cNvSpPr/>
              <p:nvPr/>
            </p:nvSpPr>
            <p:spPr>
              <a:xfrm>
                <a:off x="4165757"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8" name="Ovale 17">
                <a:extLst>
                  <a:ext uri="{FF2B5EF4-FFF2-40B4-BE49-F238E27FC236}">
                    <a16:creationId xmlns:a16="http://schemas.microsoft.com/office/drawing/2014/main" id="{A88E0C6C-BB57-B13B-4269-FB80D054AE4D}"/>
                  </a:ext>
                </a:extLst>
              </p:cNvPr>
              <p:cNvSpPr/>
              <p:nvPr/>
            </p:nvSpPr>
            <p:spPr>
              <a:xfrm>
                <a:off x="4344990"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9" name="Ovale 18">
                <a:extLst>
                  <a:ext uri="{FF2B5EF4-FFF2-40B4-BE49-F238E27FC236}">
                    <a16:creationId xmlns:a16="http://schemas.microsoft.com/office/drawing/2014/main" id="{EB2F2C9F-0516-1691-E09D-1FEF1E16D891}"/>
                  </a:ext>
                </a:extLst>
              </p:cNvPr>
              <p:cNvSpPr/>
              <p:nvPr/>
            </p:nvSpPr>
            <p:spPr>
              <a:xfrm>
                <a:off x="4524223"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0" name="Ovale 19">
                <a:extLst>
                  <a:ext uri="{FF2B5EF4-FFF2-40B4-BE49-F238E27FC236}">
                    <a16:creationId xmlns:a16="http://schemas.microsoft.com/office/drawing/2014/main" id="{13300BA2-365A-B58C-A1A8-EB4F6FDF69DE}"/>
                  </a:ext>
                </a:extLst>
              </p:cNvPr>
              <p:cNvSpPr/>
              <p:nvPr/>
            </p:nvSpPr>
            <p:spPr>
              <a:xfrm>
                <a:off x="4703456" y="1866898"/>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1" name="Ovale 20">
                <a:extLst>
                  <a:ext uri="{FF2B5EF4-FFF2-40B4-BE49-F238E27FC236}">
                    <a16:creationId xmlns:a16="http://schemas.microsoft.com/office/drawing/2014/main" id="{34277A3F-FF84-07C3-B22E-74CB718C4470}"/>
                  </a:ext>
                </a:extLst>
              </p:cNvPr>
              <p:cNvSpPr/>
              <p:nvPr/>
            </p:nvSpPr>
            <p:spPr>
              <a:xfrm>
                <a:off x="4882689" y="1866897"/>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2" name="Ovale 21">
                <a:extLst>
                  <a:ext uri="{FF2B5EF4-FFF2-40B4-BE49-F238E27FC236}">
                    <a16:creationId xmlns:a16="http://schemas.microsoft.com/office/drawing/2014/main" id="{3CCC6AE7-0709-58DA-DA80-435119259BF5}"/>
                  </a:ext>
                </a:extLst>
              </p:cNvPr>
              <p:cNvSpPr/>
              <p:nvPr/>
            </p:nvSpPr>
            <p:spPr>
              <a:xfrm>
                <a:off x="5061922"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grpSp>
      <p:sp>
        <p:nvSpPr>
          <p:cNvPr id="3" name="CuadroTexto 2">
            <a:extLst>
              <a:ext uri="{FF2B5EF4-FFF2-40B4-BE49-F238E27FC236}">
                <a16:creationId xmlns:a16="http://schemas.microsoft.com/office/drawing/2014/main" id="{F7B70CE2-C46E-163E-D509-BE1460498D00}"/>
              </a:ext>
            </a:extLst>
          </p:cNvPr>
          <p:cNvSpPr txBox="1"/>
          <p:nvPr/>
        </p:nvSpPr>
        <p:spPr>
          <a:xfrm>
            <a:off x="476734" y="1838839"/>
            <a:ext cx="5018648" cy="2462213"/>
          </a:xfrm>
          <a:prstGeom prst="rect">
            <a:avLst/>
          </a:prstGeom>
          <a:noFill/>
        </p:spPr>
        <p:txBody>
          <a:bodyPr wrap="square" rtlCol="0">
            <a:spAutoFit/>
          </a:bodyPr>
          <a:lstStyle>
            <a:defPPr>
              <a:defRPr lang="en-US"/>
            </a:defPPr>
            <a:lvl1pPr marL="285750" indent="-285750">
              <a:buFont typeface="Arial"/>
              <a:buChar char="•"/>
              <a:defRPr sz="1400">
                <a:solidFill>
                  <a:schemeClr val="tx1">
                    <a:lumMod val="75000"/>
                    <a:lumOff val="25000"/>
                  </a:schemeClr>
                </a:solidFill>
                <a:latin typeface="Montserrat" pitchFamily="2" charset="77"/>
              </a:defRPr>
            </a:lvl1pPr>
          </a:lstStyle>
          <a:p>
            <a:pPr marL="0" indent="0">
              <a:spcAft>
                <a:spcPts val="600"/>
              </a:spcAft>
              <a:buNone/>
            </a:pPr>
            <a:r>
              <a:rPr lang="it-IT" dirty="0"/>
              <a:t>Benefits of the technology:</a:t>
            </a:r>
          </a:p>
          <a:p>
            <a:pPr>
              <a:spcAft>
                <a:spcPts val="600"/>
              </a:spcAft>
            </a:pPr>
            <a:r>
              <a:rPr lang="it-IT" sz="1100" dirty="0"/>
              <a:t>Applicable to massive and complex assemblies.</a:t>
            </a:r>
          </a:p>
          <a:p>
            <a:pPr>
              <a:spcAft>
                <a:spcPts val="600"/>
              </a:spcAft>
            </a:pPr>
            <a:r>
              <a:rPr lang="it-IT" sz="1100" dirty="0"/>
              <a:t>Optimizes the welding process and reduces costs related to non-expected distorsions during the welding process. </a:t>
            </a:r>
          </a:p>
          <a:p>
            <a:pPr marL="0" indent="0">
              <a:buNone/>
            </a:pPr>
            <a:endParaRPr lang="it-IT" dirty="0"/>
          </a:p>
          <a:p>
            <a:pPr marL="0" indent="0">
              <a:spcAft>
                <a:spcPts val="600"/>
              </a:spcAft>
              <a:buNone/>
            </a:pPr>
            <a:r>
              <a:rPr lang="it-IT" dirty="0"/>
              <a:t>Application Areas:</a:t>
            </a:r>
          </a:p>
          <a:p>
            <a:pPr>
              <a:spcAft>
                <a:spcPts val="600"/>
              </a:spcAft>
            </a:pPr>
            <a:r>
              <a:rPr lang="it-IT" sz="1100" dirty="0"/>
              <a:t>Nuclear reactors (</a:t>
            </a:r>
            <a:r>
              <a:rPr lang="en-US" sz="1100" dirty="0"/>
              <a:t>vacuum vessels, coil cases and port plugs).</a:t>
            </a:r>
            <a:endParaRPr lang="it-IT" sz="1100" dirty="0"/>
          </a:p>
          <a:p>
            <a:pPr>
              <a:spcAft>
                <a:spcPts val="600"/>
              </a:spcAft>
            </a:pPr>
            <a:r>
              <a:rPr lang="it-IT" sz="1100" dirty="0"/>
              <a:t>Big and complex infrastructures (buildings, bridges, etc.).</a:t>
            </a:r>
          </a:p>
          <a:p>
            <a:pPr>
              <a:spcAft>
                <a:spcPts val="600"/>
              </a:spcAft>
            </a:pPr>
            <a:r>
              <a:rPr lang="it-IT" sz="1100" dirty="0"/>
              <a:t>Components for the space industry.</a:t>
            </a:r>
          </a:p>
          <a:p>
            <a:pPr>
              <a:spcAft>
                <a:spcPts val="600"/>
              </a:spcAft>
            </a:pPr>
            <a:r>
              <a:rPr lang="it-IT" sz="1100" dirty="0"/>
              <a:t>Others.</a:t>
            </a:r>
          </a:p>
        </p:txBody>
      </p:sp>
      <p:pic>
        <p:nvPicPr>
          <p:cNvPr id="41" name="Imagen 40">
            <a:extLst>
              <a:ext uri="{FF2B5EF4-FFF2-40B4-BE49-F238E27FC236}">
                <a16:creationId xmlns:a16="http://schemas.microsoft.com/office/drawing/2014/main" id="{46B9A800-0216-3ED5-DF5C-BC7148532BD8}"/>
              </a:ext>
            </a:extLst>
          </p:cNvPr>
          <p:cNvPicPr>
            <a:picLocks noChangeAspect="1"/>
          </p:cNvPicPr>
          <p:nvPr/>
        </p:nvPicPr>
        <p:blipFill rotWithShape="1">
          <a:blip r:embed="rId3"/>
          <a:srcRect l="9395" t="8535" r="18305" b="16952"/>
          <a:stretch/>
        </p:blipFill>
        <p:spPr>
          <a:xfrm>
            <a:off x="5704841" y="1377765"/>
            <a:ext cx="2172219" cy="2363616"/>
          </a:xfrm>
          <a:prstGeom prst="rect">
            <a:avLst/>
          </a:prstGeom>
        </p:spPr>
      </p:pic>
    </p:spTree>
    <p:extLst>
      <p:ext uri="{BB962C8B-B14F-4D97-AF65-F5344CB8AC3E}">
        <p14:creationId xmlns:p14="http://schemas.microsoft.com/office/powerpoint/2010/main" val="3241078666"/>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161</Words>
  <Application>Microsoft Office PowerPoint</Application>
  <PresentationFormat>Presentación en pantalla (16:9)</PresentationFormat>
  <Paragraphs>18</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Calibri Light</vt:lpstr>
      <vt:lpstr>Montserrat</vt:lpstr>
      <vt:lpstr>Tema di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Divulgando Srl</dc:creator>
  <cp:lastModifiedBy>Miguel Estruch Soler</cp:lastModifiedBy>
  <cp:revision>93</cp:revision>
  <dcterms:created xsi:type="dcterms:W3CDTF">2023-08-24T14:02:40Z</dcterms:created>
  <dcterms:modified xsi:type="dcterms:W3CDTF">2024-06-11T14:40:23Z</dcterms:modified>
</cp:coreProperties>
</file>