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66" r:id="rId2"/>
    <p:sldId id="264" r:id="rId3"/>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4040"/>
    <a:srgbClr val="148FC8"/>
    <a:srgbClr val="F2F2F4"/>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87"/>
    <p:restoredTop sz="96327"/>
  </p:normalViewPr>
  <p:slideViewPr>
    <p:cSldViewPr snapToGrid="0" snapToObjects="1" showGuides="1">
      <p:cViewPr varScale="1">
        <p:scale>
          <a:sx n="144" d="100"/>
          <a:sy n="144" d="100"/>
        </p:scale>
        <p:origin x="138" y="3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E9077704-1E4A-D74D-BF32-2F6A3CC7582A}" type="datetimeFigureOut">
              <a:rPr lang="it-IT" smtClean="0"/>
              <a:t>18/06/2024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AC2FEED-E8ED-CF48-A6FE-093A926D530A}" type="slidenum">
              <a:rPr lang="it-IT" smtClean="0"/>
              <a:t>‹#›</a:t>
            </a:fld>
            <a:endParaRPr lang="it-IT"/>
          </a:p>
        </p:txBody>
      </p:sp>
    </p:spTree>
    <p:extLst>
      <p:ext uri="{BB962C8B-B14F-4D97-AF65-F5344CB8AC3E}">
        <p14:creationId xmlns:p14="http://schemas.microsoft.com/office/powerpoint/2010/main" val="1824248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E9077704-1E4A-D74D-BF32-2F6A3CC7582A}" type="datetimeFigureOut">
              <a:rPr lang="it-IT" smtClean="0"/>
              <a:t>18/06/2024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AC2FEED-E8ED-CF48-A6FE-093A926D530A}" type="slidenum">
              <a:rPr lang="it-IT" smtClean="0"/>
              <a:t>‹#›</a:t>
            </a:fld>
            <a:endParaRPr lang="it-IT"/>
          </a:p>
        </p:txBody>
      </p:sp>
    </p:spTree>
    <p:extLst>
      <p:ext uri="{BB962C8B-B14F-4D97-AF65-F5344CB8AC3E}">
        <p14:creationId xmlns:p14="http://schemas.microsoft.com/office/powerpoint/2010/main" val="267689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E9077704-1E4A-D74D-BF32-2F6A3CC7582A}" type="datetimeFigureOut">
              <a:rPr lang="it-IT" smtClean="0"/>
              <a:t>18/06/2024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AC2FEED-E8ED-CF48-A6FE-093A926D530A}" type="slidenum">
              <a:rPr lang="it-IT" smtClean="0"/>
              <a:t>‹#›</a:t>
            </a:fld>
            <a:endParaRPr lang="it-IT"/>
          </a:p>
        </p:txBody>
      </p:sp>
    </p:spTree>
    <p:extLst>
      <p:ext uri="{BB962C8B-B14F-4D97-AF65-F5344CB8AC3E}">
        <p14:creationId xmlns:p14="http://schemas.microsoft.com/office/powerpoint/2010/main" val="3785955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E9077704-1E4A-D74D-BF32-2F6A3CC7582A}" type="datetimeFigureOut">
              <a:rPr lang="it-IT" smtClean="0"/>
              <a:t>18/06/2024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AC2FEED-E8ED-CF48-A6FE-093A926D530A}" type="slidenum">
              <a:rPr lang="it-IT" smtClean="0"/>
              <a:t>‹#›</a:t>
            </a:fld>
            <a:endParaRPr lang="it-IT"/>
          </a:p>
        </p:txBody>
      </p:sp>
    </p:spTree>
    <p:extLst>
      <p:ext uri="{BB962C8B-B14F-4D97-AF65-F5344CB8AC3E}">
        <p14:creationId xmlns:p14="http://schemas.microsoft.com/office/powerpoint/2010/main" val="1448813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E9077704-1E4A-D74D-BF32-2F6A3CC7582A}" type="datetimeFigureOut">
              <a:rPr lang="it-IT" smtClean="0"/>
              <a:t>18/06/2024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AC2FEED-E8ED-CF48-A6FE-093A926D530A}" type="slidenum">
              <a:rPr lang="it-IT" smtClean="0"/>
              <a:t>‹#›</a:t>
            </a:fld>
            <a:endParaRPr lang="it-IT"/>
          </a:p>
        </p:txBody>
      </p:sp>
    </p:spTree>
    <p:extLst>
      <p:ext uri="{BB962C8B-B14F-4D97-AF65-F5344CB8AC3E}">
        <p14:creationId xmlns:p14="http://schemas.microsoft.com/office/powerpoint/2010/main" val="3993647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E9077704-1E4A-D74D-BF32-2F6A3CC7582A}" type="datetimeFigureOut">
              <a:rPr lang="it-IT" smtClean="0"/>
              <a:t>18/06/2024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DAC2FEED-E8ED-CF48-A6FE-093A926D530A}" type="slidenum">
              <a:rPr lang="it-IT" smtClean="0"/>
              <a:t>‹#›</a:t>
            </a:fld>
            <a:endParaRPr lang="it-IT"/>
          </a:p>
        </p:txBody>
      </p:sp>
    </p:spTree>
    <p:extLst>
      <p:ext uri="{BB962C8B-B14F-4D97-AF65-F5344CB8AC3E}">
        <p14:creationId xmlns:p14="http://schemas.microsoft.com/office/powerpoint/2010/main" val="15269389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Fare clic per modificare gli stili del testo dello schema</a:t>
            </a:r>
          </a:p>
        </p:txBody>
      </p:sp>
      <p:sp>
        <p:nvSpPr>
          <p:cNvPr id="4" name="Content Placeholder 3"/>
          <p:cNvSpPr>
            <a:spLocks noGrp="1"/>
          </p:cNvSpPr>
          <p:nvPr>
            <p:ph sz="half" idx="2"/>
          </p:nvPr>
        </p:nvSpPr>
        <p:spPr>
          <a:xfrm>
            <a:off x="629842" y="1878806"/>
            <a:ext cx="3868340" cy="2763441"/>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Fare clic per modificare gli stili del testo dello schema</a:t>
            </a:r>
          </a:p>
        </p:txBody>
      </p:sp>
      <p:sp>
        <p:nvSpPr>
          <p:cNvPr id="6" name="Content Placeholder 5"/>
          <p:cNvSpPr>
            <a:spLocks noGrp="1"/>
          </p:cNvSpPr>
          <p:nvPr>
            <p:ph sz="quarter" idx="4"/>
          </p:nvPr>
        </p:nvSpPr>
        <p:spPr>
          <a:xfrm>
            <a:off x="4629150" y="1878806"/>
            <a:ext cx="3887391" cy="2763441"/>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E9077704-1E4A-D74D-BF32-2F6A3CC7582A}" type="datetimeFigureOut">
              <a:rPr lang="it-IT" smtClean="0"/>
              <a:t>18/06/2024</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DAC2FEED-E8ED-CF48-A6FE-093A926D530A}" type="slidenum">
              <a:rPr lang="it-IT" smtClean="0"/>
              <a:t>‹#›</a:t>
            </a:fld>
            <a:endParaRPr lang="it-IT"/>
          </a:p>
        </p:txBody>
      </p:sp>
    </p:spTree>
    <p:extLst>
      <p:ext uri="{BB962C8B-B14F-4D97-AF65-F5344CB8AC3E}">
        <p14:creationId xmlns:p14="http://schemas.microsoft.com/office/powerpoint/2010/main" val="2096847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E9077704-1E4A-D74D-BF32-2F6A3CC7582A}" type="datetimeFigureOut">
              <a:rPr lang="it-IT" smtClean="0"/>
              <a:t>18/06/2024</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DAC2FEED-E8ED-CF48-A6FE-093A926D530A}" type="slidenum">
              <a:rPr lang="it-IT" smtClean="0"/>
              <a:t>‹#›</a:t>
            </a:fld>
            <a:endParaRPr lang="it-IT"/>
          </a:p>
        </p:txBody>
      </p:sp>
    </p:spTree>
    <p:extLst>
      <p:ext uri="{BB962C8B-B14F-4D97-AF65-F5344CB8AC3E}">
        <p14:creationId xmlns:p14="http://schemas.microsoft.com/office/powerpoint/2010/main" val="2557685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077704-1E4A-D74D-BF32-2F6A3CC7582A}" type="datetimeFigureOut">
              <a:rPr lang="it-IT" smtClean="0"/>
              <a:t>18/06/2024</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DAC2FEED-E8ED-CF48-A6FE-093A926D530A}" type="slidenum">
              <a:rPr lang="it-IT" smtClean="0"/>
              <a:t>‹#›</a:t>
            </a:fld>
            <a:endParaRPr lang="it-IT"/>
          </a:p>
        </p:txBody>
      </p:sp>
    </p:spTree>
    <p:extLst>
      <p:ext uri="{BB962C8B-B14F-4D97-AF65-F5344CB8AC3E}">
        <p14:creationId xmlns:p14="http://schemas.microsoft.com/office/powerpoint/2010/main" val="42932058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E9077704-1E4A-D74D-BF32-2F6A3CC7582A}" type="datetimeFigureOut">
              <a:rPr lang="it-IT" smtClean="0"/>
              <a:t>18/06/2024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DAC2FEED-E8ED-CF48-A6FE-093A926D530A}" type="slidenum">
              <a:rPr lang="it-IT" smtClean="0"/>
              <a:t>‹#›</a:t>
            </a:fld>
            <a:endParaRPr lang="it-IT"/>
          </a:p>
        </p:txBody>
      </p:sp>
    </p:spTree>
    <p:extLst>
      <p:ext uri="{BB962C8B-B14F-4D97-AF65-F5344CB8AC3E}">
        <p14:creationId xmlns:p14="http://schemas.microsoft.com/office/powerpoint/2010/main" val="18939190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it-IT"/>
              <a:t>Fare clic sull'icona per inserire un'immagine</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E9077704-1E4A-D74D-BF32-2F6A3CC7582A}" type="datetimeFigureOut">
              <a:rPr lang="it-IT" smtClean="0"/>
              <a:t>18/06/2024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DAC2FEED-E8ED-CF48-A6FE-093A926D530A}" type="slidenum">
              <a:rPr lang="it-IT" smtClean="0"/>
              <a:t>‹#›</a:t>
            </a:fld>
            <a:endParaRPr lang="it-IT"/>
          </a:p>
        </p:txBody>
      </p:sp>
    </p:spTree>
    <p:extLst>
      <p:ext uri="{BB962C8B-B14F-4D97-AF65-F5344CB8AC3E}">
        <p14:creationId xmlns:p14="http://schemas.microsoft.com/office/powerpoint/2010/main" val="13167189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E9077704-1E4A-D74D-BF32-2F6A3CC7582A}" type="datetimeFigureOut">
              <a:rPr lang="it-IT" smtClean="0"/>
              <a:t>18/06/2024</a:t>
            </a:fld>
            <a:endParaRPr lang="it-IT"/>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AC2FEED-E8ED-CF48-A6FE-093A926D530A}" type="slidenum">
              <a:rPr lang="it-IT" smtClean="0"/>
              <a:t>‹#›</a:t>
            </a:fld>
            <a:endParaRPr lang="it-IT"/>
          </a:p>
        </p:txBody>
      </p:sp>
    </p:spTree>
    <p:extLst>
      <p:ext uri="{BB962C8B-B14F-4D97-AF65-F5344CB8AC3E}">
        <p14:creationId xmlns:p14="http://schemas.microsoft.com/office/powerpoint/2010/main" val="553699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CasellaDiTesto 5">
            <a:extLst>
              <a:ext uri="{FF2B5EF4-FFF2-40B4-BE49-F238E27FC236}">
                <a16:creationId xmlns:a16="http://schemas.microsoft.com/office/drawing/2014/main" id="{CAEA161F-A577-4971-400B-94EEC93BA4DC}"/>
              </a:ext>
            </a:extLst>
          </p:cNvPr>
          <p:cNvSpPr txBox="1"/>
          <p:nvPr/>
        </p:nvSpPr>
        <p:spPr>
          <a:xfrm>
            <a:off x="1759881" y="2842697"/>
            <a:ext cx="6253152" cy="1815882"/>
          </a:xfrm>
          <a:prstGeom prst="rect">
            <a:avLst/>
          </a:prstGeom>
          <a:noFill/>
        </p:spPr>
        <p:txBody>
          <a:bodyPr wrap="square" rtlCol="0">
            <a:spAutoFit/>
          </a:bodyPr>
          <a:lstStyle/>
          <a:p>
            <a:r>
              <a:rPr lang="es-ES" sz="1400" b="1" dirty="0">
                <a:solidFill>
                  <a:schemeClr val="tx1">
                    <a:lumMod val="75000"/>
                    <a:lumOff val="25000"/>
                  </a:schemeClr>
                </a:solidFill>
                <a:latin typeface="Montserrat" pitchFamily="2" charset="77"/>
              </a:rPr>
              <a:t>Artificial </a:t>
            </a:r>
            <a:r>
              <a:rPr lang="es-ES" sz="1400" b="1" dirty="0" err="1">
                <a:solidFill>
                  <a:schemeClr val="tx1">
                    <a:lumMod val="75000"/>
                    <a:lumOff val="25000"/>
                  </a:schemeClr>
                </a:solidFill>
                <a:latin typeface="Montserrat" pitchFamily="2" charset="77"/>
              </a:rPr>
              <a:t>Intelligence</a:t>
            </a:r>
            <a:r>
              <a:rPr lang="es-ES" sz="1400" b="1" dirty="0">
                <a:solidFill>
                  <a:schemeClr val="tx1">
                    <a:lumMod val="75000"/>
                    <a:lumOff val="25000"/>
                  </a:schemeClr>
                </a:solidFill>
                <a:latin typeface="Montserrat" pitchFamily="2" charset="77"/>
              </a:rPr>
              <a:t> </a:t>
            </a:r>
            <a:r>
              <a:rPr lang="es-ES" sz="1400" b="1" dirty="0" err="1">
                <a:solidFill>
                  <a:schemeClr val="tx1">
                    <a:lumMod val="75000"/>
                    <a:lumOff val="25000"/>
                  </a:schemeClr>
                </a:solidFill>
                <a:latin typeface="Montserrat" pitchFamily="2" charset="77"/>
              </a:rPr>
              <a:t>Models</a:t>
            </a:r>
            <a:r>
              <a:rPr lang="es-ES" sz="1400" b="1" dirty="0">
                <a:solidFill>
                  <a:schemeClr val="tx1">
                    <a:lumMod val="75000"/>
                    <a:lumOff val="25000"/>
                  </a:schemeClr>
                </a:solidFill>
                <a:latin typeface="Montserrat" pitchFamily="2" charset="77"/>
              </a:rPr>
              <a:t> </a:t>
            </a:r>
            <a:r>
              <a:rPr lang="es-ES" sz="1400" b="1" dirty="0" err="1">
                <a:solidFill>
                  <a:schemeClr val="tx1">
                    <a:lumMod val="75000"/>
                    <a:lumOff val="25000"/>
                  </a:schemeClr>
                </a:solidFill>
                <a:latin typeface="Montserrat" pitchFamily="2" charset="77"/>
              </a:rPr>
              <a:t>for</a:t>
            </a:r>
            <a:r>
              <a:rPr lang="es-ES" sz="1400" b="1" dirty="0">
                <a:solidFill>
                  <a:schemeClr val="tx1">
                    <a:lumMod val="75000"/>
                    <a:lumOff val="25000"/>
                  </a:schemeClr>
                </a:solidFill>
                <a:latin typeface="Montserrat" pitchFamily="2" charset="77"/>
              </a:rPr>
              <a:t> </a:t>
            </a:r>
            <a:r>
              <a:rPr lang="es-ES" sz="1400" b="1" dirty="0" err="1">
                <a:solidFill>
                  <a:schemeClr val="tx1">
                    <a:lumMod val="75000"/>
                    <a:lumOff val="25000"/>
                  </a:schemeClr>
                </a:solidFill>
                <a:latin typeface="Montserrat" pitchFamily="2" charset="77"/>
              </a:rPr>
              <a:t>processing</a:t>
            </a:r>
            <a:r>
              <a:rPr lang="es-ES" sz="1400" b="1" dirty="0">
                <a:solidFill>
                  <a:schemeClr val="tx1">
                    <a:lumMod val="75000"/>
                    <a:lumOff val="25000"/>
                  </a:schemeClr>
                </a:solidFill>
                <a:latin typeface="Montserrat" pitchFamily="2" charset="77"/>
              </a:rPr>
              <a:t> and </a:t>
            </a:r>
            <a:r>
              <a:rPr lang="es-ES" sz="1400" b="1" dirty="0" err="1">
                <a:solidFill>
                  <a:schemeClr val="tx1">
                    <a:lumMod val="75000"/>
                    <a:lumOff val="25000"/>
                  </a:schemeClr>
                </a:solidFill>
                <a:latin typeface="Montserrat" pitchFamily="2" charset="77"/>
              </a:rPr>
              <a:t>interpreting</a:t>
            </a:r>
            <a:r>
              <a:rPr lang="es-ES" sz="1400" b="1" dirty="0">
                <a:solidFill>
                  <a:schemeClr val="tx1">
                    <a:lumMod val="75000"/>
                    <a:lumOff val="25000"/>
                  </a:schemeClr>
                </a:solidFill>
                <a:latin typeface="Montserrat" pitchFamily="2" charset="77"/>
              </a:rPr>
              <a:t> </a:t>
            </a:r>
            <a:r>
              <a:rPr lang="es-ES" sz="1400" b="1" dirty="0" err="1">
                <a:solidFill>
                  <a:schemeClr val="tx1">
                    <a:lumMod val="75000"/>
                    <a:lumOff val="25000"/>
                  </a:schemeClr>
                </a:solidFill>
                <a:latin typeface="Montserrat" pitchFamily="2" charset="77"/>
              </a:rPr>
              <a:t>Phased</a:t>
            </a:r>
            <a:r>
              <a:rPr lang="es-ES" sz="1400" b="1" dirty="0">
                <a:solidFill>
                  <a:schemeClr val="tx1">
                    <a:lumMod val="75000"/>
                    <a:lumOff val="25000"/>
                  </a:schemeClr>
                </a:solidFill>
                <a:latin typeface="Montserrat" pitchFamily="2" charset="77"/>
              </a:rPr>
              <a:t>-Array </a:t>
            </a:r>
            <a:r>
              <a:rPr lang="es-ES" sz="1400" b="1" dirty="0" err="1">
                <a:solidFill>
                  <a:schemeClr val="tx1">
                    <a:lumMod val="75000"/>
                    <a:lumOff val="25000"/>
                  </a:schemeClr>
                </a:solidFill>
                <a:latin typeface="Montserrat" pitchFamily="2" charset="77"/>
              </a:rPr>
              <a:t>Ultrasonic</a:t>
            </a:r>
            <a:r>
              <a:rPr lang="es-ES" sz="1400" b="1" dirty="0">
                <a:solidFill>
                  <a:schemeClr val="tx1">
                    <a:lumMod val="75000"/>
                    <a:lumOff val="25000"/>
                  </a:schemeClr>
                </a:solidFill>
                <a:latin typeface="Montserrat" pitchFamily="2" charset="77"/>
              </a:rPr>
              <a:t> </a:t>
            </a:r>
            <a:r>
              <a:rPr lang="es-ES" sz="1400" b="1" dirty="0" err="1">
                <a:solidFill>
                  <a:schemeClr val="tx1">
                    <a:lumMod val="75000"/>
                    <a:lumOff val="25000"/>
                  </a:schemeClr>
                </a:solidFill>
                <a:latin typeface="Montserrat" pitchFamily="2" charset="77"/>
              </a:rPr>
              <a:t>Testing</a:t>
            </a:r>
            <a:r>
              <a:rPr lang="es-ES" sz="1400" b="1" dirty="0">
                <a:solidFill>
                  <a:schemeClr val="tx1">
                    <a:lumMod val="75000"/>
                    <a:lumOff val="25000"/>
                  </a:schemeClr>
                </a:solidFill>
                <a:latin typeface="Montserrat" pitchFamily="2" charset="77"/>
              </a:rPr>
              <a:t> (PAUT) data.</a:t>
            </a:r>
          </a:p>
          <a:p>
            <a:endParaRPr lang="it-IT" sz="1400" dirty="0">
              <a:solidFill>
                <a:schemeClr val="tx1">
                  <a:lumMod val="75000"/>
                  <a:lumOff val="25000"/>
                </a:schemeClr>
              </a:solidFill>
              <a:latin typeface="Montserrat" pitchFamily="2" charset="77"/>
            </a:endParaRPr>
          </a:p>
          <a:p>
            <a:pPr marL="285750" indent="-285750" algn="just">
              <a:buFont typeface="Arial"/>
              <a:buChar char="•"/>
            </a:pPr>
            <a:r>
              <a:rPr lang="en-US" sz="1400" dirty="0">
                <a:solidFill>
                  <a:schemeClr val="tx1">
                    <a:lumMod val="75000"/>
                    <a:lumOff val="25000"/>
                  </a:schemeClr>
                </a:solidFill>
                <a:latin typeface="Montserrat" pitchFamily="2" charset="77"/>
              </a:rPr>
              <a:t>AI-based tools aimed at accelerating the analysis of PAUT outputs when evaluating welding defects. The solution provides an optimization in time and operational costs, especially in environments where large amounts of PAUT output need to be processed periodically.</a:t>
            </a:r>
            <a:endParaRPr lang="it-IT" sz="1400" dirty="0">
              <a:solidFill>
                <a:schemeClr val="tx1">
                  <a:lumMod val="75000"/>
                  <a:lumOff val="25000"/>
                </a:schemeClr>
              </a:solidFill>
              <a:latin typeface="Montserrat" pitchFamily="2" charset="77"/>
            </a:endParaRPr>
          </a:p>
        </p:txBody>
      </p:sp>
      <p:sp>
        <p:nvSpPr>
          <p:cNvPr id="7" name="Rettangolo 6">
            <a:extLst>
              <a:ext uri="{FF2B5EF4-FFF2-40B4-BE49-F238E27FC236}">
                <a16:creationId xmlns:a16="http://schemas.microsoft.com/office/drawing/2014/main" id="{E6A06C6F-2069-29CD-4EF2-18DACE5044C1}"/>
              </a:ext>
            </a:extLst>
          </p:cNvPr>
          <p:cNvSpPr/>
          <p:nvPr/>
        </p:nvSpPr>
        <p:spPr>
          <a:xfrm>
            <a:off x="6553199" y="816795"/>
            <a:ext cx="1957136" cy="1957136"/>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dirty="0">
              <a:ln>
                <a:solidFill>
                  <a:schemeClr val="bg2"/>
                </a:solidFill>
              </a:ln>
              <a:noFill/>
            </a:endParaRPr>
          </a:p>
        </p:txBody>
      </p:sp>
      <p:sp>
        <p:nvSpPr>
          <p:cNvPr id="10" name="CasellaDiTesto 9">
            <a:extLst>
              <a:ext uri="{FF2B5EF4-FFF2-40B4-BE49-F238E27FC236}">
                <a16:creationId xmlns:a16="http://schemas.microsoft.com/office/drawing/2014/main" id="{796230DE-F1CD-247A-8628-F6800C4FCE13}"/>
              </a:ext>
            </a:extLst>
          </p:cNvPr>
          <p:cNvSpPr txBox="1"/>
          <p:nvPr/>
        </p:nvSpPr>
        <p:spPr>
          <a:xfrm>
            <a:off x="1759881" y="687216"/>
            <a:ext cx="5130205" cy="1025474"/>
          </a:xfrm>
          <a:prstGeom prst="rect">
            <a:avLst/>
          </a:prstGeom>
          <a:noFill/>
        </p:spPr>
        <p:txBody>
          <a:bodyPr wrap="square" rtlCol="0">
            <a:spAutoFit/>
          </a:bodyPr>
          <a:lstStyle/>
          <a:p>
            <a:r>
              <a:rPr lang="it-IT" sz="2200" b="1" dirty="0">
                <a:solidFill>
                  <a:schemeClr val="tx1">
                    <a:lumMod val="75000"/>
                    <a:lumOff val="25000"/>
                  </a:schemeClr>
                </a:solidFill>
                <a:effectLst/>
                <a:latin typeface="Montserrat" pitchFamily="2" charset="77"/>
              </a:rPr>
              <a:t>Technology </a:t>
            </a:r>
            <a:r>
              <a:rPr lang="it-IT" sz="2200" b="1" dirty="0">
                <a:solidFill>
                  <a:schemeClr val="tx1">
                    <a:lumMod val="75000"/>
                    <a:lumOff val="25000"/>
                  </a:schemeClr>
                </a:solidFill>
                <a:latin typeface="Montserrat" pitchFamily="2" charset="77"/>
              </a:rPr>
              <a:t>t</a:t>
            </a:r>
            <a:r>
              <a:rPr lang="it-IT" sz="2200" b="1" dirty="0">
                <a:solidFill>
                  <a:schemeClr val="tx1">
                    <a:lumMod val="75000"/>
                    <a:lumOff val="25000"/>
                  </a:schemeClr>
                </a:solidFill>
                <a:effectLst/>
                <a:latin typeface="Montserrat" pitchFamily="2" charset="77"/>
              </a:rPr>
              <a:t>ransfer </a:t>
            </a:r>
            <a:r>
              <a:rPr lang="it-IT" sz="2200" b="1" dirty="0" err="1">
                <a:solidFill>
                  <a:schemeClr val="tx1">
                    <a:lumMod val="75000"/>
                    <a:lumOff val="25000"/>
                  </a:schemeClr>
                </a:solidFill>
                <a:effectLst/>
                <a:latin typeface="Montserrat" pitchFamily="2" charset="77"/>
              </a:rPr>
              <a:t>proposal</a:t>
            </a:r>
            <a:r>
              <a:rPr lang="it-IT" sz="2200" b="1" dirty="0">
                <a:solidFill>
                  <a:schemeClr val="tx1">
                    <a:lumMod val="75000"/>
                    <a:lumOff val="25000"/>
                  </a:schemeClr>
                </a:solidFill>
                <a:effectLst/>
                <a:latin typeface="Montserrat" pitchFamily="2" charset="77"/>
              </a:rPr>
              <a:t> BSBF2024</a:t>
            </a:r>
          </a:p>
          <a:p>
            <a:pPr>
              <a:lnSpc>
                <a:spcPct val="150000"/>
              </a:lnSpc>
            </a:pPr>
            <a:r>
              <a:rPr lang="en-US" sz="1250" dirty="0">
                <a:solidFill>
                  <a:schemeClr val="tx1">
                    <a:lumMod val="75000"/>
                    <a:lumOff val="25000"/>
                  </a:schemeClr>
                </a:solidFill>
                <a:latin typeface="Montserrat" pitchFamily="2" charset="77"/>
                <a:cs typeface="Arial" panose="020B0604020202020204" pitchFamily="34" charset="0"/>
              </a:rPr>
              <a:t>Call for partnership, knowledge and technology transfer</a:t>
            </a:r>
            <a:endParaRPr lang="it-IT" sz="1250" dirty="0">
              <a:solidFill>
                <a:schemeClr val="tx1">
                  <a:lumMod val="75000"/>
                  <a:lumOff val="25000"/>
                </a:schemeClr>
              </a:solidFill>
              <a:effectLst/>
              <a:latin typeface="Montserrat" pitchFamily="2" charset="77"/>
              <a:cs typeface="Arial" panose="020B0604020202020204" pitchFamily="34" charset="0"/>
            </a:endParaRPr>
          </a:p>
        </p:txBody>
      </p:sp>
      <p:pic>
        <p:nvPicPr>
          <p:cNvPr id="2" name="Picture 4">
            <a:extLst>
              <a:ext uri="{FF2B5EF4-FFF2-40B4-BE49-F238E27FC236}">
                <a16:creationId xmlns:a16="http://schemas.microsoft.com/office/drawing/2014/main" id="{4F2A59DB-F77A-3C5F-5723-D50E4598C0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04785" y="2152182"/>
            <a:ext cx="1008248" cy="432707"/>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a:extLst>
              <a:ext uri="{FF2B5EF4-FFF2-40B4-BE49-F238E27FC236}">
                <a16:creationId xmlns:a16="http://schemas.microsoft.com/office/drawing/2014/main" id="{DD44E2B7-9AE7-F753-2DFB-EAFFB9A17CB1}"/>
              </a:ext>
            </a:extLst>
          </p:cNvPr>
          <p:cNvPicPr>
            <a:picLocks noChangeAspect="1"/>
          </p:cNvPicPr>
          <p:nvPr/>
        </p:nvPicPr>
        <p:blipFill>
          <a:blip r:embed="rId4"/>
          <a:stretch>
            <a:fillRect/>
          </a:stretch>
        </p:blipFill>
        <p:spPr>
          <a:xfrm>
            <a:off x="6871092" y="828000"/>
            <a:ext cx="1257959" cy="346277"/>
          </a:xfrm>
          <a:prstGeom prst="rect">
            <a:avLst/>
          </a:prstGeom>
        </p:spPr>
      </p:pic>
      <p:pic>
        <p:nvPicPr>
          <p:cNvPr id="4" name="Picture 2" descr="Mangiarotti IT | Mangiarotti IT">
            <a:extLst>
              <a:ext uri="{FF2B5EF4-FFF2-40B4-BE49-F238E27FC236}">
                <a16:creationId xmlns:a16="http://schemas.microsoft.com/office/drawing/2014/main" id="{D864B87D-39E8-74B9-ACD7-BA44F680E7C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16951" y="1092027"/>
            <a:ext cx="783915" cy="442011"/>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a:extLst>
              <a:ext uri="{FF2B5EF4-FFF2-40B4-BE49-F238E27FC236}">
                <a16:creationId xmlns:a16="http://schemas.microsoft.com/office/drawing/2014/main" id="{3CFF2CA0-02F5-6D1E-FE16-B2F2A0D3112E}"/>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6871092" y="1523773"/>
            <a:ext cx="1384459" cy="223300"/>
          </a:xfrm>
          <a:prstGeom prst="rect">
            <a:avLst/>
          </a:prstGeom>
        </p:spPr>
      </p:pic>
      <p:sp>
        <p:nvSpPr>
          <p:cNvPr id="8" name="Rectángulo 7">
            <a:extLst>
              <a:ext uri="{FF2B5EF4-FFF2-40B4-BE49-F238E27FC236}">
                <a16:creationId xmlns:a16="http://schemas.microsoft.com/office/drawing/2014/main" id="{3D36B9A8-7F10-91EC-E2B0-BBBACEB61C7D}"/>
              </a:ext>
            </a:extLst>
          </p:cNvPr>
          <p:cNvSpPr/>
          <p:nvPr/>
        </p:nvSpPr>
        <p:spPr>
          <a:xfrm>
            <a:off x="6819082" y="1878036"/>
            <a:ext cx="1488480" cy="17951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b="1" dirty="0">
                <a:solidFill>
                  <a:srgbClr val="404040"/>
                </a:solidFill>
                <a:latin typeface="Montserrat" panose="00000500000000000000" pitchFamily="2" charset="0"/>
              </a:rPr>
              <a:t>Professor </a:t>
            </a:r>
            <a:r>
              <a:rPr lang="en-US" sz="1000" b="1" dirty="0" err="1">
                <a:solidFill>
                  <a:srgbClr val="404040"/>
                </a:solidFill>
                <a:latin typeface="Montserrat" panose="00000500000000000000" pitchFamily="2" charset="0"/>
              </a:rPr>
              <a:t>Prinja</a:t>
            </a:r>
            <a:endParaRPr lang="en-US" sz="1000" b="1" dirty="0">
              <a:solidFill>
                <a:srgbClr val="404040"/>
              </a:solidFill>
              <a:latin typeface="Montserrat" panose="00000500000000000000" pitchFamily="2" charset="0"/>
            </a:endParaRPr>
          </a:p>
        </p:txBody>
      </p:sp>
    </p:spTree>
    <p:extLst>
      <p:ext uri="{BB962C8B-B14F-4D97-AF65-F5344CB8AC3E}">
        <p14:creationId xmlns:p14="http://schemas.microsoft.com/office/powerpoint/2010/main" val="15498709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0EEC2195-8936-06A3-4A13-4D2BE986C34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2605"/>
          <a:stretch/>
        </p:blipFill>
        <p:spPr bwMode="auto">
          <a:xfrm>
            <a:off x="5621747" y="1065889"/>
            <a:ext cx="3248759" cy="2800182"/>
          </a:xfrm>
          <a:prstGeom prst="rect">
            <a:avLst/>
          </a:prstGeom>
          <a:noFill/>
          <a:extLst>
            <a:ext uri="{909E8E84-426E-40DD-AFC4-6F175D3DCCD1}">
              <a14:hiddenFill xmlns:a14="http://schemas.microsoft.com/office/drawing/2010/main">
                <a:solidFill>
                  <a:srgbClr val="FFFFFF"/>
                </a:solidFill>
              </a14:hiddenFill>
            </a:ext>
          </a:extLst>
        </p:spPr>
      </p:pic>
      <p:sp>
        <p:nvSpPr>
          <p:cNvPr id="8" name="Ovale 7">
            <a:extLst>
              <a:ext uri="{FF2B5EF4-FFF2-40B4-BE49-F238E27FC236}">
                <a16:creationId xmlns:a16="http://schemas.microsoft.com/office/drawing/2014/main" id="{70C0C6FD-D9D5-4C81-204F-28C50983FFBD}"/>
              </a:ext>
            </a:extLst>
          </p:cNvPr>
          <p:cNvSpPr/>
          <p:nvPr/>
        </p:nvSpPr>
        <p:spPr>
          <a:xfrm>
            <a:off x="829733" y="3606800"/>
            <a:ext cx="615244" cy="615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CasellaDiTesto 4">
            <a:extLst>
              <a:ext uri="{FF2B5EF4-FFF2-40B4-BE49-F238E27FC236}">
                <a16:creationId xmlns:a16="http://schemas.microsoft.com/office/drawing/2014/main" id="{5267F076-794F-1340-E452-F264A791DEFF}"/>
              </a:ext>
            </a:extLst>
          </p:cNvPr>
          <p:cNvSpPr txBox="1"/>
          <p:nvPr/>
        </p:nvSpPr>
        <p:spPr>
          <a:xfrm>
            <a:off x="1040449" y="4484740"/>
            <a:ext cx="5750502" cy="646331"/>
          </a:xfrm>
          <a:prstGeom prst="rect">
            <a:avLst/>
          </a:prstGeom>
          <a:noFill/>
        </p:spPr>
        <p:txBody>
          <a:bodyPr wrap="square" rtlCol="0">
            <a:spAutoFit/>
          </a:bodyPr>
          <a:lstStyle/>
          <a:p>
            <a:r>
              <a:rPr lang="it-IT" sz="1200" dirty="0">
                <a:solidFill>
                  <a:schemeClr val="tx1">
                    <a:lumMod val="75000"/>
                    <a:lumOff val="25000"/>
                  </a:schemeClr>
                </a:solidFill>
                <a:latin typeface="Montserrat" pitchFamily="2" charset="77"/>
              </a:rPr>
              <a:t>For more information contact:  </a:t>
            </a:r>
            <a:r>
              <a:rPr lang="it-IT" sz="1200" dirty="0">
                <a:solidFill>
                  <a:schemeClr val="accent1"/>
                </a:solidFill>
                <a:latin typeface="Montserrat" pitchFamily="2" charset="77"/>
              </a:rPr>
              <a:t>technologytransfer@f4e.europa.eu</a:t>
            </a:r>
          </a:p>
          <a:p>
            <a:endParaRPr lang="it-IT" sz="1200" dirty="0">
              <a:solidFill>
                <a:schemeClr val="tx1">
                  <a:lumMod val="75000"/>
                  <a:lumOff val="25000"/>
                </a:schemeClr>
              </a:solidFill>
              <a:latin typeface="Montserrat" pitchFamily="2" charset="77"/>
            </a:endParaRPr>
          </a:p>
          <a:p>
            <a:endParaRPr lang="it-IT" sz="1200" dirty="0">
              <a:solidFill>
                <a:schemeClr val="tx1">
                  <a:lumMod val="75000"/>
                  <a:lumOff val="25000"/>
                </a:schemeClr>
              </a:solidFill>
              <a:latin typeface="Montserrat" pitchFamily="2" charset="77"/>
            </a:endParaRPr>
          </a:p>
        </p:txBody>
      </p:sp>
      <p:sp>
        <p:nvSpPr>
          <p:cNvPr id="6" name="CasellaDiTesto 5">
            <a:extLst>
              <a:ext uri="{FF2B5EF4-FFF2-40B4-BE49-F238E27FC236}">
                <a16:creationId xmlns:a16="http://schemas.microsoft.com/office/drawing/2014/main" id="{47371A15-D7C8-2904-F559-7C93B4AE2E32}"/>
              </a:ext>
            </a:extLst>
          </p:cNvPr>
          <p:cNvSpPr txBox="1"/>
          <p:nvPr/>
        </p:nvSpPr>
        <p:spPr>
          <a:xfrm>
            <a:off x="615275" y="514603"/>
            <a:ext cx="5360409" cy="1035733"/>
          </a:xfrm>
          <a:prstGeom prst="rect">
            <a:avLst/>
          </a:prstGeom>
          <a:noFill/>
        </p:spPr>
        <p:txBody>
          <a:bodyPr wrap="square" rtlCol="0">
            <a:spAutoFit/>
          </a:bodyPr>
          <a:lstStyle/>
          <a:p>
            <a:r>
              <a:rPr lang="it-IT" sz="2200" b="1" dirty="0">
                <a:solidFill>
                  <a:srgbClr val="148FC8"/>
                </a:solidFill>
                <a:effectLst/>
                <a:latin typeface="Montserrat" pitchFamily="2" charset="77"/>
              </a:rPr>
              <a:t>Technology transfer </a:t>
            </a:r>
            <a:r>
              <a:rPr lang="it-IT" sz="2200" b="1" dirty="0" err="1">
                <a:solidFill>
                  <a:srgbClr val="148FC8"/>
                </a:solidFill>
                <a:effectLst/>
                <a:latin typeface="Montserrat" pitchFamily="2" charset="77"/>
              </a:rPr>
              <a:t>proposal</a:t>
            </a:r>
            <a:r>
              <a:rPr lang="it-IT" sz="2200" b="1" dirty="0">
                <a:solidFill>
                  <a:srgbClr val="148FC8"/>
                </a:solidFill>
                <a:effectLst/>
                <a:latin typeface="Montserrat" pitchFamily="2" charset="77"/>
              </a:rPr>
              <a:t> BSBF2024</a:t>
            </a:r>
          </a:p>
          <a:p>
            <a:pPr marL="0" marR="0" lvl="0" indent="0" algn="l" defTabSz="457200" rtl="0" eaLnBrk="1" fontAlgn="auto" latinLnBrk="0" hangingPunct="1">
              <a:lnSpc>
                <a:spcPct val="150000"/>
              </a:lnSpc>
              <a:spcBef>
                <a:spcPts val="0"/>
              </a:spcBef>
              <a:spcAft>
                <a:spcPts val="0"/>
              </a:spcAft>
              <a:buClrTx/>
              <a:buSzTx/>
              <a:buFontTx/>
              <a:buNone/>
              <a:tabLst/>
              <a:defRPr/>
            </a:pPr>
            <a:r>
              <a:rPr kumimoji="0" lang="en-US" sz="1250" b="0" i="0" u="none" strike="noStrike" kern="1200" cap="none" spc="0" normalizeH="0" baseline="0" noProof="0" dirty="0">
                <a:ln>
                  <a:noFill/>
                </a:ln>
                <a:solidFill>
                  <a:prstClr val="black">
                    <a:lumMod val="75000"/>
                    <a:lumOff val="25000"/>
                  </a:prstClr>
                </a:solidFill>
                <a:effectLst/>
                <a:uLnTx/>
                <a:uFillTx/>
                <a:latin typeface="Montserrat" pitchFamily="2" charset="77"/>
                <a:ea typeface="+mn-ea"/>
                <a:cs typeface="Arial" panose="020B0604020202020204" pitchFamily="34" charset="0"/>
              </a:rPr>
              <a:t>Call for partnership, knowledge and technology transfer</a:t>
            </a:r>
            <a:endParaRPr kumimoji="0" lang="it-IT" sz="1250" b="0" i="0" u="none" strike="noStrike" kern="1200" cap="none" spc="0" normalizeH="0" baseline="0" noProof="0" dirty="0">
              <a:ln>
                <a:noFill/>
              </a:ln>
              <a:solidFill>
                <a:prstClr val="black">
                  <a:lumMod val="75000"/>
                  <a:lumOff val="25000"/>
                </a:prstClr>
              </a:solidFill>
              <a:effectLst/>
              <a:uLnTx/>
              <a:uFillTx/>
              <a:latin typeface="Montserrat" pitchFamily="2" charset="77"/>
              <a:ea typeface="+mn-ea"/>
              <a:cs typeface="Arial" panose="020B0604020202020204" pitchFamily="34" charset="0"/>
            </a:endParaRPr>
          </a:p>
        </p:txBody>
      </p:sp>
      <p:sp>
        <p:nvSpPr>
          <p:cNvPr id="7" name="Ovale 6">
            <a:extLst>
              <a:ext uri="{FF2B5EF4-FFF2-40B4-BE49-F238E27FC236}">
                <a16:creationId xmlns:a16="http://schemas.microsoft.com/office/drawing/2014/main" id="{75B9E8B8-0A53-278B-FD45-2F25DB7D59AA}"/>
              </a:ext>
            </a:extLst>
          </p:cNvPr>
          <p:cNvSpPr/>
          <p:nvPr/>
        </p:nvSpPr>
        <p:spPr>
          <a:xfrm>
            <a:off x="7065339" y="-537303"/>
            <a:ext cx="1051906" cy="1051906"/>
          </a:xfrm>
          <a:prstGeom prst="ellipse">
            <a:avLst/>
          </a:prstGeom>
          <a:noFill/>
          <a:ln w="57150">
            <a:solidFill>
              <a:srgbClr val="148FC8"/>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9" name="Ovale 8">
            <a:extLst>
              <a:ext uri="{FF2B5EF4-FFF2-40B4-BE49-F238E27FC236}">
                <a16:creationId xmlns:a16="http://schemas.microsoft.com/office/drawing/2014/main" id="{6C23B783-6614-28C5-F8C6-44AF4EEEC571}"/>
              </a:ext>
            </a:extLst>
          </p:cNvPr>
          <p:cNvSpPr/>
          <p:nvPr/>
        </p:nvSpPr>
        <p:spPr>
          <a:xfrm>
            <a:off x="8117245" y="277688"/>
            <a:ext cx="1909012" cy="1909012"/>
          </a:xfrm>
          <a:prstGeom prst="ellipse">
            <a:avLst/>
          </a:prstGeom>
          <a:noFill/>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grpSp>
        <p:nvGrpSpPr>
          <p:cNvPr id="10" name="Gruppo 9">
            <a:extLst>
              <a:ext uri="{FF2B5EF4-FFF2-40B4-BE49-F238E27FC236}">
                <a16:creationId xmlns:a16="http://schemas.microsoft.com/office/drawing/2014/main" id="{B2D6BA6E-3046-EC4E-7755-C9AA0921E1A2}"/>
              </a:ext>
            </a:extLst>
          </p:cNvPr>
          <p:cNvGrpSpPr/>
          <p:nvPr/>
        </p:nvGrpSpPr>
        <p:grpSpPr>
          <a:xfrm rot="5400000">
            <a:off x="7184061" y="4337973"/>
            <a:ext cx="1866367" cy="1287413"/>
            <a:chOff x="4160997" y="1866896"/>
            <a:chExt cx="1036732" cy="715134"/>
          </a:xfrm>
        </p:grpSpPr>
        <p:grpSp>
          <p:nvGrpSpPr>
            <p:cNvPr id="11" name="Gruppo 10">
              <a:extLst>
                <a:ext uri="{FF2B5EF4-FFF2-40B4-BE49-F238E27FC236}">
                  <a16:creationId xmlns:a16="http://schemas.microsoft.com/office/drawing/2014/main" id="{0F1C2B68-D291-FAA5-C333-BA5388AEB26E}"/>
                </a:ext>
              </a:extLst>
            </p:cNvPr>
            <p:cNvGrpSpPr/>
            <p:nvPr/>
          </p:nvGrpSpPr>
          <p:grpSpPr>
            <a:xfrm>
              <a:off x="4165757" y="1866896"/>
              <a:ext cx="1031972" cy="135810"/>
              <a:chOff x="4165757" y="1866896"/>
              <a:chExt cx="1031972" cy="135810"/>
            </a:xfrm>
          </p:grpSpPr>
          <p:sp>
            <p:nvSpPr>
              <p:cNvPr id="35" name="Ovale 34">
                <a:extLst>
                  <a:ext uri="{FF2B5EF4-FFF2-40B4-BE49-F238E27FC236}">
                    <a16:creationId xmlns:a16="http://schemas.microsoft.com/office/drawing/2014/main" id="{E0881F09-E864-B7B8-4EEC-97C6A0E0C5FA}"/>
                  </a:ext>
                </a:extLst>
              </p:cNvPr>
              <p:cNvSpPr/>
              <p:nvPr/>
            </p:nvSpPr>
            <p:spPr>
              <a:xfrm>
                <a:off x="4165757" y="1866896"/>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36" name="Ovale 35">
                <a:extLst>
                  <a:ext uri="{FF2B5EF4-FFF2-40B4-BE49-F238E27FC236}">
                    <a16:creationId xmlns:a16="http://schemas.microsoft.com/office/drawing/2014/main" id="{7B86E33C-3B59-6FDC-1D16-B38E51DBE132}"/>
                  </a:ext>
                </a:extLst>
              </p:cNvPr>
              <p:cNvSpPr/>
              <p:nvPr/>
            </p:nvSpPr>
            <p:spPr>
              <a:xfrm>
                <a:off x="4344990" y="1866899"/>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37" name="Ovale 36">
                <a:extLst>
                  <a:ext uri="{FF2B5EF4-FFF2-40B4-BE49-F238E27FC236}">
                    <a16:creationId xmlns:a16="http://schemas.microsoft.com/office/drawing/2014/main" id="{99F967ED-FC7A-4BF4-E9F5-04DA5E111E23}"/>
                  </a:ext>
                </a:extLst>
              </p:cNvPr>
              <p:cNvSpPr/>
              <p:nvPr/>
            </p:nvSpPr>
            <p:spPr>
              <a:xfrm>
                <a:off x="4524223" y="1866899"/>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38" name="Ovale 37">
                <a:extLst>
                  <a:ext uri="{FF2B5EF4-FFF2-40B4-BE49-F238E27FC236}">
                    <a16:creationId xmlns:a16="http://schemas.microsoft.com/office/drawing/2014/main" id="{055CB818-3AE9-7A60-DC80-85CA888A8E80}"/>
                  </a:ext>
                </a:extLst>
              </p:cNvPr>
              <p:cNvSpPr/>
              <p:nvPr/>
            </p:nvSpPr>
            <p:spPr>
              <a:xfrm>
                <a:off x="4703456" y="1866898"/>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39" name="Ovale 38">
                <a:extLst>
                  <a:ext uri="{FF2B5EF4-FFF2-40B4-BE49-F238E27FC236}">
                    <a16:creationId xmlns:a16="http://schemas.microsoft.com/office/drawing/2014/main" id="{6D13591E-BE0D-F96E-9EB8-9E702B2CFDB0}"/>
                  </a:ext>
                </a:extLst>
              </p:cNvPr>
              <p:cNvSpPr/>
              <p:nvPr/>
            </p:nvSpPr>
            <p:spPr>
              <a:xfrm>
                <a:off x="4882689" y="1866897"/>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40" name="Ovale 39">
                <a:extLst>
                  <a:ext uri="{FF2B5EF4-FFF2-40B4-BE49-F238E27FC236}">
                    <a16:creationId xmlns:a16="http://schemas.microsoft.com/office/drawing/2014/main" id="{D44A6796-1E4C-3875-DBA6-44FE6980057F}"/>
                  </a:ext>
                </a:extLst>
              </p:cNvPr>
              <p:cNvSpPr/>
              <p:nvPr/>
            </p:nvSpPr>
            <p:spPr>
              <a:xfrm>
                <a:off x="5061922" y="1866896"/>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grpSp>
        <p:grpSp>
          <p:nvGrpSpPr>
            <p:cNvPr id="12" name="Gruppo 11">
              <a:extLst>
                <a:ext uri="{FF2B5EF4-FFF2-40B4-BE49-F238E27FC236}">
                  <a16:creationId xmlns:a16="http://schemas.microsoft.com/office/drawing/2014/main" id="{A8065D85-C3D1-79B3-EA3C-9AD1A5707D03}"/>
                </a:ext>
              </a:extLst>
            </p:cNvPr>
            <p:cNvGrpSpPr/>
            <p:nvPr/>
          </p:nvGrpSpPr>
          <p:grpSpPr>
            <a:xfrm>
              <a:off x="4165757" y="2060004"/>
              <a:ext cx="1031972" cy="135810"/>
              <a:chOff x="4165757" y="1866896"/>
              <a:chExt cx="1031972" cy="135810"/>
            </a:xfrm>
          </p:grpSpPr>
          <p:sp>
            <p:nvSpPr>
              <p:cNvPr id="29" name="Ovale 28">
                <a:extLst>
                  <a:ext uri="{FF2B5EF4-FFF2-40B4-BE49-F238E27FC236}">
                    <a16:creationId xmlns:a16="http://schemas.microsoft.com/office/drawing/2014/main" id="{676908BE-8B9F-2693-643D-9C2C9C7C937B}"/>
                  </a:ext>
                </a:extLst>
              </p:cNvPr>
              <p:cNvSpPr/>
              <p:nvPr/>
            </p:nvSpPr>
            <p:spPr>
              <a:xfrm>
                <a:off x="4165757" y="1866896"/>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30" name="Ovale 29">
                <a:extLst>
                  <a:ext uri="{FF2B5EF4-FFF2-40B4-BE49-F238E27FC236}">
                    <a16:creationId xmlns:a16="http://schemas.microsoft.com/office/drawing/2014/main" id="{DA2B041E-2064-775D-AAC8-748579E13789}"/>
                  </a:ext>
                </a:extLst>
              </p:cNvPr>
              <p:cNvSpPr/>
              <p:nvPr/>
            </p:nvSpPr>
            <p:spPr>
              <a:xfrm>
                <a:off x="4344990" y="1866899"/>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31" name="Ovale 30">
                <a:extLst>
                  <a:ext uri="{FF2B5EF4-FFF2-40B4-BE49-F238E27FC236}">
                    <a16:creationId xmlns:a16="http://schemas.microsoft.com/office/drawing/2014/main" id="{C27F5438-36AC-5A0F-FAC9-E01DDD72DC86}"/>
                  </a:ext>
                </a:extLst>
              </p:cNvPr>
              <p:cNvSpPr/>
              <p:nvPr/>
            </p:nvSpPr>
            <p:spPr>
              <a:xfrm>
                <a:off x="4524223" y="1866899"/>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32" name="Ovale 31">
                <a:extLst>
                  <a:ext uri="{FF2B5EF4-FFF2-40B4-BE49-F238E27FC236}">
                    <a16:creationId xmlns:a16="http://schemas.microsoft.com/office/drawing/2014/main" id="{ADDB3D7E-8352-B692-A307-85E74D8D010A}"/>
                  </a:ext>
                </a:extLst>
              </p:cNvPr>
              <p:cNvSpPr/>
              <p:nvPr/>
            </p:nvSpPr>
            <p:spPr>
              <a:xfrm>
                <a:off x="4703456" y="1866898"/>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33" name="Ovale 32">
                <a:extLst>
                  <a:ext uri="{FF2B5EF4-FFF2-40B4-BE49-F238E27FC236}">
                    <a16:creationId xmlns:a16="http://schemas.microsoft.com/office/drawing/2014/main" id="{DEF125BA-4742-9A0A-59CF-FB04D9EB5338}"/>
                  </a:ext>
                </a:extLst>
              </p:cNvPr>
              <p:cNvSpPr/>
              <p:nvPr/>
            </p:nvSpPr>
            <p:spPr>
              <a:xfrm>
                <a:off x="4882689" y="1866897"/>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34" name="Ovale 33">
                <a:extLst>
                  <a:ext uri="{FF2B5EF4-FFF2-40B4-BE49-F238E27FC236}">
                    <a16:creationId xmlns:a16="http://schemas.microsoft.com/office/drawing/2014/main" id="{74782FEC-0DB4-9B25-D577-C23B7A13531E}"/>
                  </a:ext>
                </a:extLst>
              </p:cNvPr>
              <p:cNvSpPr/>
              <p:nvPr/>
            </p:nvSpPr>
            <p:spPr>
              <a:xfrm>
                <a:off x="5061922" y="1866896"/>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grpSp>
        <p:grpSp>
          <p:nvGrpSpPr>
            <p:cNvPr id="15" name="Gruppo 14">
              <a:extLst>
                <a:ext uri="{FF2B5EF4-FFF2-40B4-BE49-F238E27FC236}">
                  <a16:creationId xmlns:a16="http://schemas.microsoft.com/office/drawing/2014/main" id="{08ADB7B0-E5D8-4EAF-F322-6203DB88D734}"/>
                </a:ext>
              </a:extLst>
            </p:cNvPr>
            <p:cNvGrpSpPr/>
            <p:nvPr/>
          </p:nvGrpSpPr>
          <p:grpSpPr>
            <a:xfrm>
              <a:off x="4160997" y="2253112"/>
              <a:ext cx="1031972" cy="135810"/>
              <a:chOff x="4165757" y="1866896"/>
              <a:chExt cx="1031972" cy="135810"/>
            </a:xfrm>
          </p:grpSpPr>
          <p:sp>
            <p:nvSpPr>
              <p:cNvPr id="23" name="Ovale 22">
                <a:extLst>
                  <a:ext uri="{FF2B5EF4-FFF2-40B4-BE49-F238E27FC236}">
                    <a16:creationId xmlns:a16="http://schemas.microsoft.com/office/drawing/2014/main" id="{2470C272-3953-EAA5-3D4D-AAECC8611890}"/>
                  </a:ext>
                </a:extLst>
              </p:cNvPr>
              <p:cNvSpPr/>
              <p:nvPr/>
            </p:nvSpPr>
            <p:spPr>
              <a:xfrm>
                <a:off x="4165757" y="1866896"/>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24" name="Ovale 23">
                <a:extLst>
                  <a:ext uri="{FF2B5EF4-FFF2-40B4-BE49-F238E27FC236}">
                    <a16:creationId xmlns:a16="http://schemas.microsoft.com/office/drawing/2014/main" id="{3F010739-BD89-22AA-09EE-BEECD89F31D5}"/>
                  </a:ext>
                </a:extLst>
              </p:cNvPr>
              <p:cNvSpPr/>
              <p:nvPr/>
            </p:nvSpPr>
            <p:spPr>
              <a:xfrm>
                <a:off x="4344990" y="1866899"/>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25" name="Ovale 24">
                <a:extLst>
                  <a:ext uri="{FF2B5EF4-FFF2-40B4-BE49-F238E27FC236}">
                    <a16:creationId xmlns:a16="http://schemas.microsoft.com/office/drawing/2014/main" id="{F2E55585-B04A-FA85-D337-DA9DE2A17287}"/>
                  </a:ext>
                </a:extLst>
              </p:cNvPr>
              <p:cNvSpPr/>
              <p:nvPr/>
            </p:nvSpPr>
            <p:spPr>
              <a:xfrm>
                <a:off x="4524223" y="1866899"/>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26" name="Ovale 25">
                <a:extLst>
                  <a:ext uri="{FF2B5EF4-FFF2-40B4-BE49-F238E27FC236}">
                    <a16:creationId xmlns:a16="http://schemas.microsoft.com/office/drawing/2014/main" id="{35B27BF0-3B3A-2723-D6B4-EEC1B336C8D0}"/>
                  </a:ext>
                </a:extLst>
              </p:cNvPr>
              <p:cNvSpPr/>
              <p:nvPr/>
            </p:nvSpPr>
            <p:spPr>
              <a:xfrm>
                <a:off x="4703456" y="1866898"/>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27" name="Ovale 26">
                <a:extLst>
                  <a:ext uri="{FF2B5EF4-FFF2-40B4-BE49-F238E27FC236}">
                    <a16:creationId xmlns:a16="http://schemas.microsoft.com/office/drawing/2014/main" id="{E091FCCD-8238-27D1-57A3-2FBCAF3BA68E}"/>
                  </a:ext>
                </a:extLst>
              </p:cNvPr>
              <p:cNvSpPr/>
              <p:nvPr/>
            </p:nvSpPr>
            <p:spPr>
              <a:xfrm>
                <a:off x="4882689" y="1866897"/>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28" name="Ovale 27">
                <a:extLst>
                  <a:ext uri="{FF2B5EF4-FFF2-40B4-BE49-F238E27FC236}">
                    <a16:creationId xmlns:a16="http://schemas.microsoft.com/office/drawing/2014/main" id="{C507C58C-DA2E-4848-B9FB-91DFB3B8D8EE}"/>
                  </a:ext>
                </a:extLst>
              </p:cNvPr>
              <p:cNvSpPr/>
              <p:nvPr/>
            </p:nvSpPr>
            <p:spPr>
              <a:xfrm>
                <a:off x="5061922" y="1866896"/>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grpSp>
        <p:grpSp>
          <p:nvGrpSpPr>
            <p:cNvPr id="16" name="Gruppo 15">
              <a:extLst>
                <a:ext uri="{FF2B5EF4-FFF2-40B4-BE49-F238E27FC236}">
                  <a16:creationId xmlns:a16="http://schemas.microsoft.com/office/drawing/2014/main" id="{03A68913-5EFD-0817-B758-103BCA0DAB06}"/>
                </a:ext>
              </a:extLst>
            </p:cNvPr>
            <p:cNvGrpSpPr/>
            <p:nvPr/>
          </p:nvGrpSpPr>
          <p:grpSpPr>
            <a:xfrm>
              <a:off x="4160997" y="2446220"/>
              <a:ext cx="1031972" cy="135810"/>
              <a:chOff x="4165757" y="1866896"/>
              <a:chExt cx="1031972" cy="135810"/>
            </a:xfrm>
          </p:grpSpPr>
          <p:sp>
            <p:nvSpPr>
              <p:cNvPr id="17" name="Ovale 16">
                <a:extLst>
                  <a:ext uri="{FF2B5EF4-FFF2-40B4-BE49-F238E27FC236}">
                    <a16:creationId xmlns:a16="http://schemas.microsoft.com/office/drawing/2014/main" id="{598C4484-2C2C-EC64-33A6-FF98B80C5198}"/>
                  </a:ext>
                </a:extLst>
              </p:cNvPr>
              <p:cNvSpPr/>
              <p:nvPr/>
            </p:nvSpPr>
            <p:spPr>
              <a:xfrm>
                <a:off x="4165757" y="1866896"/>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18" name="Ovale 17">
                <a:extLst>
                  <a:ext uri="{FF2B5EF4-FFF2-40B4-BE49-F238E27FC236}">
                    <a16:creationId xmlns:a16="http://schemas.microsoft.com/office/drawing/2014/main" id="{A88E0C6C-BB57-B13B-4269-FB80D054AE4D}"/>
                  </a:ext>
                </a:extLst>
              </p:cNvPr>
              <p:cNvSpPr/>
              <p:nvPr/>
            </p:nvSpPr>
            <p:spPr>
              <a:xfrm>
                <a:off x="4344990" y="1866899"/>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19" name="Ovale 18">
                <a:extLst>
                  <a:ext uri="{FF2B5EF4-FFF2-40B4-BE49-F238E27FC236}">
                    <a16:creationId xmlns:a16="http://schemas.microsoft.com/office/drawing/2014/main" id="{EB2F2C9F-0516-1691-E09D-1FEF1E16D891}"/>
                  </a:ext>
                </a:extLst>
              </p:cNvPr>
              <p:cNvSpPr/>
              <p:nvPr/>
            </p:nvSpPr>
            <p:spPr>
              <a:xfrm>
                <a:off x="4524223" y="1866899"/>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20" name="Ovale 19">
                <a:extLst>
                  <a:ext uri="{FF2B5EF4-FFF2-40B4-BE49-F238E27FC236}">
                    <a16:creationId xmlns:a16="http://schemas.microsoft.com/office/drawing/2014/main" id="{13300BA2-365A-B58C-A1A8-EB4F6FDF69DE}"/>
                  </a:ext>
                </a:extLst>
              </p:cNvPr>
              <p:cNvSpPr/>
              <p:nvPr/>
            </p:nvSpPr>
            <p:spPr>
              <a:xfrm>
                <a:off x="4703456" y="1866898"/>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21" name="Ovale 20">
                <a:extLst>
                  <a:ext uri="{FF2B5EF4-FFF2-40B4-BE49-F238E27FC236}">
                    <a16:creationId xmlns:a16="http://schemas.microsoft.com/office/drawing/2014/main" id="{34277A3F-FF84-07C3-B22E-74CB718C4470}"/>
                  </a:ext>
                </a:extLst>
              </p:cNvPr>
              <p:cNvSpPr/>
              <p:nvPr/>
            </p:nvSpPr>
            <p:spPr>
              <a:xfrm>
                <a:off x="4882689" y="1866897"/>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
            <p:nvSpPr>
              <p:cNvPr id="22" name="Ovale 21">
                <a:extLst>
                  <a:ext uri="{FF2B5EF4-FFF2-40B4-BE49-F238E27FC236}">
                    <a16:creationId xmlns:a16="http://schemas.microsoft.com/office/drawing/2014/main" id="{3CCC6AE7-0709-58DA-DA80-435119259BF5}"/>
                  </a:ext>
                </a:extLst>
              </p:cNvPr>
              <p:cNvSpPr/>
              <p:nvPr/>
            </p:nvSpPr>
            <p:spPr>
              <a:xfrm>
                <a:off x="5061922" y="1866896"/>
                <a:ext cx="135807" cy="135807"/>
              </a:xfrm>
              <a:prstGeom prst="ellipse">
                <a:avLst/>
              </a:prstGeom>
              <a:solidFill>
                <a:srgbClr val="F2F2F4"/>
              </a:solidFill>
              <a:ln w="57150">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grpSp>
      </p:grpSp>
      <p:sp>
        <p:nvSpPr>
          <p:cNvPr id="3" name="CuadroTexto 2">
            <a:extLst>
              <a:ext uri="{FF2B5EF4-FFF2-40B4-BE49-F238E27FC236}">
                <a16:creationId xmlns:a16="http://schemas.microsoft.com/office/drawing/2014/main" id="{F7B70CE2-C46E-163E-D509-BE1460498D00}"/>
              </a:ext>
            </a:extLst>
          </p:cNvPr>
          <p:cNvSpPr txBox="1"/>
          <p:nvPr/>
        </p:nvSpPr>
        <p:spPr>
          <a:xfrm>
            <a:off x="476734" y="1738631"/>
            <a:ext cx="5018648" cy="2713820"/>
          </a:xfrm>
          <a:prstGeom prst="rect">
            <a:avLst/>
          </a:prstGeom>
          <a:noFill/>
        </p:spPr>
        <p:txBody>
          <a:bodyPr wrap="square" rtlCol="0">
            <a:spAutoFit/>
          </a:bodyPr>
          <a:lstStyle>
            <a:defPPr>
              <a:defRPr lang="en-US"/>
            </a:defPPr>
            <a:lvl1pPr marL="285750" indent="-285750">
              <a:buFont typeface="Arial"/>
              <a:buChar char="•"/>
              <a:defRPr sz="1400">
                <a:solidFill>
                  <a:schemeClr val="tx1">
                    <a:lumMod val="75000"/>
                    <a:lumOff val="25000"/>
                  </a:schemeClr>
                </a:solidFill>
                <a:latin typeface="Montserrat" pitchFamily="2" charset="77"/>
              </a:defRPr>
            </a:lvl1pPr>
          </a:lstStyle>
          <a:p>
            <a:pPr marL="0" indent="0">
              <a:lnSpc>
                <a:spcPct val="90000"/>
              </a:lnSpc>
              <a:spcAft>
                <a:spcPts val="600"/>
              </a:spcAft>
              <a:buNone/>
            </a:pPr>
            <a:r>
              <a:rPr lang="it-IT" dirty="0"/>
              <a:t>Benefits of the technology:</a:t>
            </a:r>
          </a:p>
          <a:p>
            <a:pPr algn="l">
              <a:buFont typeface="Arial" panose="020B0604020202020204" pitchFamily="34" charset="0"/>
              <a:buChar char="•"/>
            </a:pPr>
            <a:r>
              <a:rPr lang="en-US" sz="1100" dirty="0"/>
              <a:t>Reduces the time and costs required for processing PAUT output and minimizes human error.</a:t>
            </a:r>
          </a:p>
          <a:p>
            <a:pPr>
              <a:buFont typeface="Arial" panose="020B0604020202020204" pitchFamily="34" charset="0"/>
              <a:buChar char="•"/>
            </a:pPr>
            <a:r>
              <a:rPr lang="en-US" sz="1100" dirty="0"/>
              <a:t>The AI models are trained on historic data and can be used to learn from experience and help improve Quality Control.</a:t>
            </a:r>
          </a:p>
          <a:p>
            <a:pPr algn="just">
              <a:lnSpc>
                <a:spcPct val="107000"/>
              </a:lnSpc>
              <a:spcAft>
                <a:spcPts val="800"/>
              </a:spcAft>
            </a:pPr>
            <a:r>
              <a:rPr lang="en-US" sz="1100" dirty="0"/>
              <a:t>The AI models are tested for PAUT data generated from ITER Vacuum Vessel welds that use 316LN-IG stainless steel, developed for applications that require high resistance and good weldability.</a:t>
            </a:r>
          </a:p>
          <a:p>
            <a:pPr marL="0" indent="0">
              <a:lnSpc>
                <a:spcPct val="90000"/>
              </a:lnSpc>
              <a:spcAft>
                <a:spcPts val="600"/>
              </a:spcAft>
              <a:buNone/>
            </a:pPr>
            <a:endParaRPr lang="it-IT" dirty="0"/>
          </a:p>
          <a:p>
            <a:pPr marL="0" indent="0">
              <a:lnSpc>
                <a:spcPct val="90000"/>
              </a:lnSpc>
              <a:spcAft>
                <a:spcPts val="600"/>
              </a:spcAft>
              <a:buNone/>
            </a:pPr>
            <a:r>
              <a:rPr lang="it-IT" dirty="0"/>
              <a:t>Application Areas:</a:t>
            </a:r>
          </a:p>
          <a:p>
            <a:pPr>
              <a:lnSpc>
                <a:spcPct val="90000"/>
              </a:lnSpc>
              <a:spcAft>
                <a:spcPts val="600"/>
              </a:spcAft>
            </a:pPr>
            <a:r>
              <a:rPr lang="en-US" sz="1100" dirty="0"/>
              <a:t>Nuclear;  Aeronautics; Railway; Aerospace; maintenance of Oil and Gas facilities</a:t>
            </a:r>
          </a:p>
        </p:txBody>
      </p:sp>
    </p:spTree>
    <p:extLst>
      <p:ext uri="{BB962C8B-B14F-4D97-AF65-F5344CB8AC3E}">
        <p14:creationId xmlns:p14="http://schemas.microsoft.com/office/powerpoint/2010/main" val="3241078666"/>
      </p:ext>
    </p:extLst>
  </p:cSld>
  <p:clrMapOvr>
    <a:masterClrMapping/>
  </p:clrMapOvr>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266</TotalTime>
  <Words>184</Words>
  <Application>Microsoft Office PowerPoint</Application>
  <PresentationFormat>On-screen Show (16:9)</PresentationFormat>
  <Paragraphs>16</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Montserrat</vt:lpstr>
      <vt:lpstr>Tema di Office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Divulgando Srl</dc:creator>
  <cp:lastModifiedBy>Casteras Roman Carmen (F4E)</cp:lastModifiedBy>
  <cp:revision>103</cp:revision>
  <dcterms:created xsi:type="dcterms:W3CDTF">2023-08-24T14:02:40Z</dcterms:created>
  <dcterms:modified xsi:type="dcterms:W3CDTF">2024-06-18T13:49:38Z</dcterms:modified>
</cp:coreProperties>
</file>