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 rtl="0"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377F91-A5EA-4E31-B8FD-BB1D9C795B70}" v="6" dt="2023-12-19T07:47:09.1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48" autoAdjust="0"/>
  </p:normalViewPr>
  <p:slideViewPr>
    <p:cSldViewPr snapToGrid="0">
      <p:cViewPr varScale="1">
        <p:scale>
          <a:sx n="137" d="100"/>
          <a:sy n="137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F81CEA5-62FD-4C83-BDE3-91DFB9827D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FA1CBFD-6AD0-48C4-B91B-58830F6F4C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F0E8C04-2B3A-43E3-AA15-27B2295511E7}" type="datetime1">
              <a:rPr lang="sv-SE" smtClean="0"/>
              <a:t>2023-12-29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A9E55D22-46A3-4B8C-AD40-252FE7896C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E70DCEF-9071-4B17-801B-37B4465C8E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90168E-626C-4E60-93C0-A00D25609468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493477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v-SE" noProof="0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B20316A-1642-487C-A38D-E918FFCD580A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sv-SE" noProof="0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v-SE" noProof="0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B3AB32-59DF-41F1-9618-EDFBF5049629}" type="slidenum">
              <a:rPr lang="sv-SE" noProof="0" smtClean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6618056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0047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ulär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sv-SE" noProof="0"/>
              <a:t>Klicka om du vill redigera mall för underrubrikformat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E1C7E15-A5D9-44CB-AA09-BDE68780EFAC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ulär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2 för vertikal text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1EE234-DC73-444A-954B-E89CE88AD6A7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ulär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Lodrät rubrik 1"/>
          <p:cNvSpPr>
            <a:spLocks noGrp="1"/>
          </p:cNvSpPr>
          <p:nvPr>
            <p:ph type="title" orient="vert" hasCustomPrompt="1"/>
          </p:nvPr>
        </p:nvSpPr>
        <p:spPr>
          <a:xfrm>
            <a:off x="8839201" y="675726"/>
            <a:ext cx="2004164" cy="5183073"/>
          </a:xfrm>
        </p:spPr>
        <p:txBody>
          <a:bodyPr vert="eaVert"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2 för vertikal text"/>
          <p:cNvSpPr>
            <a:spLocks noGrp="1"/>
          </p:cNvSpPr>
          <p:nvPr>
            <p:ph type="body" orient="vert" idx="1" hasCustomPrompt="1"/>
          </p:nvPr>
        </p:nvSpPr>
        <p:spPr>
          <a:xfrm>
            <a:off x="774923" y="675726"/>
            <a:ext cx="7896279" cy="5183073"/>
          </a:xfrm>
        </p:spPr>
        <p:txBody>
          <a:bodyPr vert="eaVert" rtlCol="0" anchor="t"/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A06512CE-127A-4A92-B425-5C3D57FDA44B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ulär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BA5819-876C-40D7-B05D-82DAC82D5655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ulär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 hasCustomPrompt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v-SE" noProof="0"/>
              <a:t>Redigera format för bakgrundstext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7949AA0E-6A47-4365-A56F-C26D07467938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ulär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52CDAE-0DBF-4CCE-8D8D-BCC1A1B963F7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ulär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ubrik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 hasCustomPrompt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v-SE" noProof="0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v-SE" noProof="0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 hasCustomPrompt="1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769021-A962-41DC-B2BE-B2D5BE48197E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21C337-78CE-4B42-B3F9-57AA2C8CE673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  <p:sp>
        <p:nvSpPr>
          <p:cNvPr id="7" name="Rektangulär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ubrik 1"/>
          <p:cNvSpPr>
            <a:spLocks noGrp="1"/>
          </p:cNvSpPr>
          <p:nvPr>
            <p:ph type="title" hasCustomPrompt="1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sv-SE" noProof="0"/>
              <a:t>Klicka här för att ändra format</a:t>
            </a:r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4A4472-8FEF-4AB6-8DC5-BBF8799EDA3C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ulär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 hasCustomPrompt="1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v-SE" noProof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C951709-E3CE-4C6A-8C9B-0A975C581F46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sv-SE" noProof="0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sv-SE" noProof="0" dirty="0"/>
              <a:t>Klicka på ikonen för att lägga till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 hasCustomPrompt="1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v-SE" noProof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076600-0888-48C6-B089-DF3A6834FC41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v-SE" noProof="0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sv-SE" noProof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sv-SE" noProof="0"/>
              <a:t>Redigera format för bakgrundstext</a:t>
            </a:r>
          </a:p>
          <a:p>
            <a:pPr lvl="1" rtl="0"/>
            <a:r>
              <a:rPr lang="sv-SE" noProof="0"/>
              <a:t>Nivå två</a:t>
            </a:r>
          </a:p>
          <a:p>
            <a:pPr lvl="2" rtl="0"/>
            <a:r>
              <a:rPr lang="sv-SE" noProof="0"/>
              <a:t>Nivå tre</a:t>
            </a:r>
          </a:p>
          <a:p>
            <a:pPr lvl="3" rtl="0"/>
            <a:r>
              <a:rPr lang="sv-SE" noProof="0"/>
              <a:t>Nivå fyra</a:t>
            </a:r>
          </a:p>
          <a:p>
            <a:pPr lvl="4" rtl="0"/>
            <a:r>
              <a:rPr lang="sv-SE" noProof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CB5594E-A726-475C-AA0A-CE0BD647288B}" type="datetime1">
              <a:rPr lang="sv-SE" noProof="0" smtClean="0"/>
              <a:t>2023-12-29</a:t>
            </a:fld>
            <a:endParaRPr lang="sv-SE" noProof="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sv-SE" noProof="0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sv-SE" noProof="0" smtClean="0"/>
              <a:pPr rtl="0"/>
              <a:t>‹#›</a:t>
            </a:fld>
            <a:endParaRPr lang="sv-SE" noProof="0" dirty="0"/>
          </a:p>
        </p:txBody>
      </p:sp>
      <p:sp>
        <p:nvSpPr>
          <p:cNvPr id="9" name="Rektangulär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ktangulär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ktangulär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ktangulär 14">
            <a:extLst>
              <a:ext uri="{FF2B5EF4-FFF2-40B4-BE49-F238E27FC236}">
                <a16:creationId xmlns:a16="http://schemas.microsoft.com/office/drawing/2014/main" id="{493D4EDA-58E0-40CC-B3CA-14CDEB349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pic>
        <p:nvPicPr>
          <p:cNvPr id="7" name="Bild 6" descr="Digitala anslutningar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upp 16">
            <a:extLst>
              <a:ext uri="{FF2B5EF4-FFF2-40B4-BE49-F238E27FC236}">
                <a16:creationId xmlns:a16="http://schemas.microsoft.com/office/drawing/2014/main" id="{AA9EB0BC-A85E-4C26-B355-5DFCEF6CC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ktangulär 17">
              <a:extLst>
                <a:ext uri="{FF2B5EF4-FFF2-40B4-BE49-F238E27FC236}">
                  <a16:creationId xmlns:a16="http://schemas.microsoft.com/office/drawing/2014/main" id="{3643E56B-BD42-413D-B17D-7958270F5D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sv-SE" dirty="0"/>
            </a:p>
          </p:txBody>
        </p:sp>
        <p:sp>
          <p:nvSpPr>
            <p:cNvPr id="19" name="Rektangulär 18">
              <a:extLst>
                <a:ext uri="{FF2B5EF4-FFF2-40B4-BE49-F238E27FC236}">
                  <a16:creationId xmlns:a16="http://schemas.microsoft.com/office/drawing/2014/main" id="{96C04F74-9467-4FA5-95DC-8D481A297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sv-SE" dirty="0"/>
            </a:p>
          </p:txBody>
        </p:sp>
        <p:sp>
          <p:nvSpPr>
            <p:cNvPr id="20" name="Rektangulär 19">
              <a:extLst>
                <a:ext uri="{FF2B5EF4-FFF2-40B4-BE49-F238E27FC236}">
                  <a16:creationId xmlns:a16="http://schemas.microsoft.com/office/drawing/2014/main" id="{D73DE1C3-5C37-42E9-A3F0-256F193832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sv-SE" dirty="0"/>
            </a:p>
          </p:txBody>
        </p:sp>
      </p:grpSp>
      <p:sp>
        <p:nvSpPr>
          <p:cNvPr id="22" name="Rektangulär 21">
            <a:extLst>
              <a:ext uri="{FF2B5EF4-FFF2-40B4-BE49-F238E27FC236}">
                <a16:creationId xmlns:a16="http://schemas.microsoft.com/office/drawing/2014/main" id="{4A2E7EC3-E07C-46CE-9B25-41865A506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0"/>
            <a:ext cx="10993549" cy="895244"/>
          </a:xfrm>
        </p:spPr>
        <p:txBody>
          <a:bodyPr rtlCol="0">
            <a:noAutofit/>
          </a:bodyPr>
          <a:lstStyle/>
          <a:p>
            <a:pPr rtl="0"/>
            <a:r>
              <a:rPr lang="en-US" sz="6000" dirty="0">
                <a:solidFill>
                  <a:srgbClr val="92D050"/>
                </a:solidFill>
              </a:rPr>
              <a:t>RADIOLOGIC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 rtlCol="0">
            <a:normAutofit/>
          </a:bodyPr>
          <a:lstStyle/>
          <a:p>
            <a:pPr rtl="0"/>
            <a:r>
              <a:rPr lang="sv-SE" dirty="0">
                <a:solidFill>
                  <a:srgbClr val="7CEBFF"/>
                </a:solidFill>
              </a:rPr>
              <a:t>CUT YOUR CABLES – MINIMIZE YOUR COST</a:t>
            </a: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ktangel: rundade hörn 35">
            <a:extLst>
              <a:ext uri="{FF2B5EF4-FFF2-40B4-BE49-F238E27FC236}">
                <a16:creationId xmlns:a16="http://schemas.microsoft.com/office/drawing/2014/main" id="{7BA6553C-0C57-0637-4D31-0DE576C48197}"/>
              </a:ext>
            </a:extLst>
          </p:cNvPr>
          <p:cNvSpPr/>
          <p:nvPr/>
        </p:nvSpPr>
        <p:spPr>
          <a:xfrm>
            <a:off x="5676076" y="3870385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7" name="Bildobjekt 36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3BBA3076-3986-B67E-0ADB-86A227F9D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751" y="3860505"/>
            <a:ext cx="666548" cy="1155349"/>
          </a:xfrm>
          <a:prstGeom prst="rect">
            <a:avLst/>
          </a:prstGeom>
        </p:spPr>
      </p:pic>
      <p:sp>
        <p:nvSpPr>
          <p:cNvPr id="38" name="textruta 37">
            <a:extLst>
              <a:ext uri="{FF2B5EF4-FFF2-40B4-BE49-F238E27FC236}">
                <a16:creationId xmlns:a16="http://schemas.microsoft.com/office/drawing/2014/main" id="{1CAEB455-CEE7-EED1-6D5A-630F348D9F78}"/>
              </a:ext>
            </a:extLst>
          </p:cNvPr>
          <p:cNvSpPr txBox="1"/>
          <p:nvPr/>
        </p:nvSpPr>
        <p:spPr>
          <a:xfrm>
            <a:off x="5746363" y="4280890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RL-MB-Link</a:t>
            </a:r>
          </a:p>
          <a:p>
            <a:r>
              <a:rPr lang="sv-SE" sz="1200" dirty="0"/>
              <a:t>Modbus Link</a:t>
            </a:r>
          </a:p>
        </p:txBody>
      </p:sp>
      <p:sp>
        <p:nvSpPr>
          <p:cNvPr id="39" name="textruta 38">
            <a:extLst>
              <a:ext uri="{FF2B5EF4-FFF2-40B4-BE49-F238E27FC236}">
                <a16:creationId xmlns:a16="http://schemas.microsoft.com/office/drawing/2014/main" id="{C02EEE87-C636-DC6C-DB45-484EBC368A95}"/>
              </a:ext>
            </a:extLst>
          </p:cNvPr>
          <p:cNvSpPr txBox="1"/>
          <p:nvPr/>
        </p:nvSpPr>
        <p:spPr>
          <a:xfrm>
            <a:off x="5687573" y="5152300"/>
            <a:ext cx="17563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Modbus RTU </a:t>
            </a:r>
            <a:r>
              <a:rPr lang="en-US" sz="1200" dirty="0"/>
              <a:t>link</a:t>
            </a:r>
          </a:p>
          <a:p>
            <a:r>
              <a:rPr lang="sv-SE" sz="1200" dirty="0"/>
              <a:t> Wireless MODBUS RTU</a:t>
            </a:r>
          </a:p>
          <a:p>
            <a:r>
              <a:rPr lang="sv-SE" sz="1200" dirty="0"/>
              <a:t> </a:t>
            </a:r>
            <a:r>
              <a:rPr lang="sv-SE" sz="1200" dirty="0" err="1"/>
              <a:t>network</a:t>
            </a:r>
            <a:r>
              <a:rPr lang="sv-SE" sz="1200" dirty="0"/>
              <a:t> </a:t>
            </a:r>
            <a:r>
              <a:rPr lang="sv-SE" sz="1200" dirty="0" err="1"/>
              <a:t>with</a:t>
            </a:r>
            <a:r>
              <a:rPr lang="sv-SE" sz="1200" dirty="0"/>
              <a:t> </a:t>
            </a:r>
            <a:r>
              <a:rPr lang="sv-SE" sz="1200" dirty="0" err="1"/>
              <a:t>up</a:t>
            </a:r>
            <a:r>
              <a:rPr lang="sv-SE" sz="1200" dirty="0"/>
              <a:t> to 64</a:t>
            </a:r>
            <a:br>
              <a:rPr lang="sv-SE" sz="1200" dirty="0"/>
            </a:br>
            <a:r>
              <a:rPr lang="sv-SE" sz="1200" dirty="0"/>
              <a:t> </a:t>
            </a:r>
            <a:r>
              <a:rPr lang="sv-SE" sz="1200" dirty="0" err="1"/>
              <a:t>nodes</a:t>
            </a:r>
            <a:r>
              <a:rPr lang="sv-SE" sz="1200" dirty="0"/>
              <a:t>, </a:t>
            </a:r>
            <a:r>
              <a:rPr lang="sv-SE" sz="1200" dirty="0" err="1"/>
              <a:t>each</a:t>
            </a:r>
            <a:r>
              <a:rPr lang="sv-SE" sz="1200" dirty="0"/>
              <a:t> </a:t>
            </a:r>
            <a:r>
              <a:rPr lang="sv-SE" sz="1200" dirty="0" err="1"/>
              <a:t>node</a:t>
            </a:r>
            <a:r>
              <a:rPr lang="sv-SE" sz="1200" dirty="0"/>
              <a:t> </a:t>
            </a:r>
            <a:r>
              <a:rPr lang="sv-SE" sz="1200" dirty="0" err="1"/>
              <a:t>can</a:t>
            </a:r>
            <a:br>
              <a:rPr lang="sv-SE" sz="1200" dirty="0"/>
            </a:br>
            <a:r>
              <a:rPr lang="sv-SE" sz="1200" dirty="0"/>
              <a:t> </a:t>
            </a:r>
            <a:r>
              <a:rPr lang="sv-SE" sz="1200" dirty="0" err="1"/>
              <a:t>handle</a:t>
            </a:r>
            <a:r>
              <a:rPr lang="sv-SE" sz="1200" dirty="0"/>
              <a:t> a </a:t>
            </a:r>
            <a:r>
              <a:rPr lang="sv-SE" sz="1200" dirty="0" err="1"/>
              <a:t>complete</a:t>
            </a:r>
            <a:r>
              <a:rPr lang="sv-SE" sz="1200" dirty="0"/>
              <a:t> RTU</a:t>
            </a:r>
            <a:br>
              <a:rPr lang="sv-SE" sz="1200" dirty="0"/>
            </a:br>
            <a:r>
              <a:rPr lang="sv-SE" sz="1200" dirty="0"/>
              <a:t> </a:t>
            </a:r>
            <a:r>
              <a:rPr lang="sv-SE" sz="1200" dirty="0" err="1"/>
              <a:t>network</a:t>
            </a:r>
            <a:r>
              <a:rPr lang="sv-SE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B40E8BFD-A564-3EE8-A326-2392F9CD123A}"/>
              </a:ext>
            </a:extLst>
          </p:cNvPr>
          <p:cNvSpPr txBox="1"/>
          <p:nvPr/>
        </p:nvSpPr>
        <p:spPr>
          <a:xfrm>
            <a:off x="6935521" y="4895565"/>
            <a:ext cx="1327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endParaRPr lang="sv-SE" sz="1200" dirty="0"/>
          </a:p>
          <a:p>
            <a:endParaRPr lang="sv-SE" sz="1200" dirty="0"/>
          </a:p>
        </p:txBody>
      </p:sp>
      <p:sp>
        <p:nvSpPr>
          <p:cNvPr id="31" name="Rektangel: rundade hörn 30">
            <a:extLst>
              <a:ext uri="{FF2B5EF4-FFF2-40B4-BE49-F238E27FC236}">
                <a16:creationId xmlns:a16="http://schemas.microsoft.com/office/drawing/2014/main" id="{8CD7BEA9-0534-D3EA-E0AC-E757A9CB5F7A}"/>
              </a:ext>
            </a:extLst>
          </p:cNvPr>
          <p:cNvSpPr/>
          <p:nvPr/>
        </p:nvSpPr>
        <p:spPr>
          <a:xfrm>
            <a:off x="3219846" y="3870385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2" name="Bildobjekt 31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21A229B4-67B8-BB83-82C9-814D77E93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087" y="4015779"/>
            <a:ext cx="666548" cy="1155349"/>
          </a:xfrm>
          <a:prstGeom prst="rect">
            <a:avLst/>
          </a:prstGeom>
        </p:spPr>
      </p:pic>
      <p:sp>
        <p:nvSpPr>
          <p:cNvPr id="33" name="textruta 32">
            <a:extLst>
              <a:ext uri="{FF2B5EF4-FFF2-40B4-BE49-F238E27FC236}">
                <a16:creationId xmlns:a16="http://schemas.microsoft.com/office/drawing/2014/main" id="{7F7C5060-B071-2880-A4A8-D31A2A79C96C}"/>
              </a:ext>
            </a:extLst>
          </p:cNvPr>
          <p:cNvSpPr txBox="1"/>
          <p:nvPr/>
        </p:nvSpPr>
        <p:spPr>
          <a:xfrm>
            <a:off x="3276519" y="4279453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RL-PRIO-MB</a:t>
            </a:r>
          </a:p>
          <a:p>
            <a:r>
              <a:rPr lang="sv-SE" sz="1200" dirty="0"/>
              <a:t>Master</a:t>
            </a:r>
          </a:p>
        </p:txBody>
      </p:sp>
      <p:sp>
        <p:nvSpPr>
          <p:cNvPr id="34" name="textruta 33">
            <a:extLst>
              <a:ext uri="{FF2B5EF4-FFF2-40B4-BE49-F238E27FC236}">
                <a16:creationId xmlns:a16="http://schemas.microsoft.com/office/drawing/2014/main" id="{C8AAB3DE-6422-E336-5BB4-D25271159AE6}"/>
              </a:ext>
            </a:extLst>
          </p:cNvPr>
          <p:cNvSpPr txBox="1"/>
          <p:nvPr/>
        </p:nvSpPr>
        <p:spPr>
          <a:xfrm>
            <a:off x="3219846" y="4895674"/>
            <a:ext cx="1439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inputs</a:t>
            </a:r>
            <a:br>
              <a:rPr lang="sv-SE" sz="1200" dirty="0"/>
            </a:br>
            <a:r>
              <a:rPr lang="sv-SE" sz="1200" dirty="0"/>
              <a:t>* Digital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0-30v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PLC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inputs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output</a:t>
            </a:r>
            <a:br>
              <a:rPr lang="sv-SE" sz="1200" dirty="0"/>
            </a:br>
            <a:r>
              <a:rPr lang="sv-SE" sz="1200" dirty="0"/>
              <a:t>* 32 registers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sp>
        <p:nvSpPr>
          <p:cNvPr id="25" name="Rektangel: rundade hörn 24">
            <a:extLst>
              <a:ext uri="{FF2B5EF4-FFF2-40B4-BE49-F238E27FC236}">
                <a16:creationId xmlns:a16="http://schemas.microsoft.com/office/drawing/2014/main" id="{F0DA2968-6A1F-40A9-3354-C42B7C944E28}"/>
              </a:ext>
            </a:extLst>
          </p:cNvPr>
          <p:cNvSpPr/>
          <p:nvPr/>
        </p:nvSpPr>
        <p:spPr>
          <a:xfrm>
            <a:off x="737655" y="3870385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rundade hörn 23">
            <a:extLst>
              <a:ext uri="{FF2B5EF4-FFF2-40B4-BE49-F238E27FC236}">
                <a16:creationId xmlns:a16="http://schemas.microsoft.com/office/drawing/2014/main" id="{1F63E996-AC57-FA90-9205-960D58125C12}"/>
              </a:ext>
            </a:extLst>
          </p:cNvPr>
          <p:cNvSpPr/>
          <p:nvPr/>
        </p:nvSpPr>
        <p:spPr>
          <a:xfrm>
            <a:off x="9026522" y="722601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rundade hörn 22">
            <a:extLst>
              <a:ext uri="{FF2B5EF4-FFF2-40B4-BE49-F238E27FC236}">
                <a16:creationId xmlns:a16="http://schemas.microsoft.com/office/drawing/2014/main" id="{28DB8EE1-14CD-8726-0CE3-75EB88B82B3D}"/>
              </a:ext>
            </a:extLst>
          </p:cNvPr>
          <p:cNvSpPr/>
          <p:nvPr/>
        </p:nvSpPr>
        <p:spPr>
          <a:xfrm>
            <a:off x="5682671" y="1233580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rundade hörn 21">
            <a:extLst>
              <a:ext uri="{FF2B5EF4-FFF2-40B4-BE49-F238E27FC236}">
                <a16:creationId xmlns:a16="http://schemas.microsoft.com/office/drawing/2014/main" id="{7B290414-0747-09E3-EA53-9B7785657364}"/>
              </a:ext>
            </a:extLst>
          </p:cNvPr>
          <p:cNvSpPr/>
          <p:nvPr/>
        </p:nvSpPr>
        <p:spPr>
          <a:xfrm>
            <a:off x="3205383" y="1233580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rundade hörn 20">
            <a:extLst>
              <a:ext uri="{FF2B5EF4-FFF2-40B4-BE49-F238E27FC236}">
                <a16:creationId xmlns:a16="http://schemas.microsoft.com/office/drawing/2014/main" id="{E212F584-3C76-E046-F6F8-86244ED49D12}"/>
              </a:ext>
            </a:extLst>
          </p:cNvPr>
          <p:cNvSpPr/>
          <p:nvPr/>
        </p:nvSpPr>
        <p:spPr>
          <a:xfrm>
            <a:off x="749153" y="1233580"/>
            <a:ext cx="2523848" cy="2776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5" name="Bildobjekt 4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63BBFAE5-7EFE-0E6D-DF7C-73E569CDD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767" y="1370753"/>
            <a:ext cx="666548" cy="1155349"/>
          </a:xfrm>
          <a:prstGeom prst="rect">
            <a:avLst/>
          </a:prstGeom>
        </p:spPr>
      </p:pic>
      <p:pic>
        <p:nvPicPr>
          <p:cNvPr id="6" name="Bildobjekt 5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83465433-E5FB-94C0-F43C-D28E6B2BD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521" y="1378974"/>
            <a:ext cx="666548" cy="1155349"/>
          </a:xfrm>
          <a:prstGeom prst="rect">
            <a:avLst/>
          </a:prstGeom>
        </p:spPr>
      </p:pic>
      <p:pic>
        <p:nvPicPr>
          <p:cNvPr id="7" name="Bildobjekt 6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CB58A9E4-4D84-C38B-45E4-531086C53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324" y="1378974"/>
            <a:ext cx="666548" cy="1155349"/>
          </a:xfrm>
          <a:prstGeom prst="rect">
            <a:avLst/>
          </a:prstGeom>
        </p:spPr>
      </p:pic>
      <p:pic>
        <p:nvPicPr>
          <p:cNvPr id="8" name="Bildobjekt 7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DC3F1126-7B4C-27C3-A34A-AC5753A3C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023" y="955623"/>
            <a:ext cx="666548" cy="1155349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E7374298-8142-2475-6189-2739506B8BAF}"/>
              </a:ext>
            </a:extLst>
          </p:cNvPr>
          <p:cNvSpPr txBox="1"/>
          <p:nvPr/>
        </p:nvSpPr>
        <p:spPr>
          <a:xfrm>
            <a:off x="9061026" y="1134168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RL-Router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129D29D5-FE1A-09C9-49A7-96BC0C828DB3}"/>
              </a:ext>
            </a:extLst>
          </p:cNvPr>
          <p:cNvSpPr txBox="1"/>
          <p:nvPr/>
        </p:nvSpPr>
        <p:spPr>
          <a:xfrm>
            <a:off x="10211469" y="1859340"/>
            <a:ext cx="1327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Modbus TCP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LTE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TCP/IP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UDP/IP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DHCP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HTTP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AE922E9A-E38A-7D1E-26D7-9CC1AE072C29}"/>
              </a:ext>
            </a:extLst>
          </p:cNvPr>
          <p:cNvSpPr txBox="1"/>
          <p:nvPr/>
        </p:nvSpPr>
        <p:spPr>
          <a:xfrm>
            <a:off x="805826" y="1642648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RL-PRIO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AAA098B5-0FEC-8882-B712-F7563BB7706D}"/>
              </a:ext>
            </a:extLst>
          </p:cNvPr>
          <p:cNvSpPr txBox="1"/>
          <p:nvPr/>
        </p:nvSpPr>
        <p:spPr>
          <a:xfrm>
            <a:off x="2021964" y="2258760"/>
            <a:ext cx="1327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Digital </a:t>
            </a:r>
            <a:r>
              <a:rPr lang="sv-SE" sz="1200" dirty="0" err="1"/>
              <a:t>out</a:t>
            </a:r>
            <a:endParaRPr lang="sv-SE" sz="1200" dirty="0"/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8047B93E-EE17-D56E-50CC-6F99B7C096FD}"/>
              </a:ext>
            </a:extLst>
          </p:cNvPr>
          <p:cNvSpPr txBox="1"/>
          <p:nvPr/>
        </p:nvSpPr>
        <p:spPr>
          <a:xfrm>
            <a:off x="749153" y="2258869"/>
            <a:ext cx="1439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inputs</a:t>
            </a:r>
            <a:br>
              <a:rPr lang="sv-SE" sz="1200" dirty="0"/>
            </a:br>
            <a:r>
              <a:rPr lang="sv-SE" sz="1200" dirty="0"/>
              <a:t>* Digital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0-30v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PLC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inputs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output</a:t>
            </a:r>
            <a:br>
              <a:rPr lang="sv-SE" sz="1200" dirty="0"/>
            </a:br>
            <a:r>
              <a:rPr lang="sv-SE" sz="1200" dirty="0"/>
              <a:t>* 10 registers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CF963A71-5023-18BA-07FB-2B87A24E01A1}"/>
              </a:ext>
            </a:extLst>
          </p:cNvPr>
          <p:cNvSpPr txBox="1"/>
          <p:nvPr/>
        </p:nvSpPr>
        <p:spPr>
          <a:xfrm>
            <a:off x="3266988" y="1645147"/>
            <a:ext cx="770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RL-PROP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9BFC0934-86AF-45EA-CB18-A0D409E4BF87}"/>
              </a:ext>
            </a:extLst>
          </p:cNvPr>
          <p:cNvSpPr txBox="1"/>
          <p:nvPr/>
        </p:nvSpPr>
        <p:spPr>
          <a:xfrm>
            <a:off x="4482089" y="2257805"/>
            <a:ext cx="13276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8 analog </a:t>
            </a:r>
            <a:r>
              <a:rPr lang="sv-SE" sz="1200" dirty="0" err="1"/>
              <a:t>out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0-20mA</a:t>
            </a:r>
            <a:br>
              <a:rPr lang="sv-SE" sz="1200" dirty="0"/>
            </a:br>
            <a:r>
              <a:rPr lang="sv-SE" sz="1200" dirty="0"/>
              <a:t>* 4-20mA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A9755E2E-25BB-B356-73C3-DEE9136406DF}"/>
              </a:ext>
            </a:extLst>
          </p:cNvPr>
          <p:cNvSpPr txBox="1"/>
          <p:nvPr/>
        </p:nvSpPr>
        <p:spPr>
          <a:xfrm>
            <a:off x="3213433" y="2255996"/>
            <a:ext cx="1439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inputs</a:t>
            </a:r>
            <a:br>
              <a:rPr lang="sv-SE" sz="1200" dirty="0"/>
            </a:br>
            <a:r>
              <a:rPr lang="sv-SE" sz="1200" dirty="0"/>
              <a:t>* Digital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0-30v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PLC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inputs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output</a:t>
            </a:r>
            <a:br>
              <a:rPr lang="sv-SE" sz="1200" dirty="0"/>
            </a:br>
            <a:r>
              <a:rPr lang="sv-SE" sz="1200" dirty="0"/>
              <a:t>* 10 registers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CEBB8CF-2D0D-1D27-09C8-C1DE3B48E0E1}"/>
              </a:ext>
            </a:extLst>
          </p:cNvPr>
          <p:cNvSpPr txBox="1"/>
          <p:nvPr/>
        </p:nvSpPr>
        <p:spPr>
          <a:xfrm>
            <a:off x="5723653" y="1642649"/>
            <a:ext cx="924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RL-PROP44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FD62C7AB-876D-D88A-B194-A904F6521EE0}"/>
              </a:ext>
            </a:extLst>
          </p:cNvPr>
          <p:cNvSpPr txBox="1"/>
          <p:nvPr/>
        </p:nvSpPr>
        <p:spPr>
          <a:xfrm>
            <a:off x="6961670" y="2255996"/>
            <a:ext cx="1327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 analog </a:t>
            </a:r>
            <a:r>
              <a:rPr lang="sv-SE" sz="1200" dirty="0" err="1"/>
              <a:t>out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0-20mA</a:t>
            </a:r>
            <a:br>
              <a:rPr lang="sv-SE" sz="1200" dirty="0"/>
            </a:br>
            <a:r>
              <a:rPr lang="sv-SE" sz="1200" dirty="0"/>
              <a:t>* 4-20mA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 digital </a:t>
            </a:r>
            <a:r>
              <a:rPr lang="sv-SE" sz="1200" dirty="0" err="1"/>
              <a:t>out</a:t>
            </a:r>
            <a:endParaRPr lang="sv-SE" sz="1200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6BF18DA4-3119-D836-8E2D-C9F888BDE07D}"/>
              </a:ext>
            </a:extLst>
          </p:cNvPr>
          <p:cNvSpPr txBox="1"/>
          <p:nvPr/>
        </p:nvSpPr>
        <p:spPr>
          <a:xfrm>
            <a:off x="5670899" y="2258869"/>
            <a:ext cx="1439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inputs</a:t>
            </a:r>
            <a:br>
              <a:rPr lang="sv-SE" sz="1200" dirty="0"/>
            </a:br>
            <a:r>
              <a:rPr lang="sv-SE" sz="1200" dirty="0"/>
              <a:t>* Digital</a:t>
            </a:r>
            <a:br>
              <a:rPr lang="sv-SE" sz="1200" dirty="0"/>
            </a:br>
            <a:r>
              <a:rPr lang="sv-SE" sz="1200" dirty="0"/>
              <a:t>* 0-10v</a:t>
            </a:r>
            <a:br>
              <a:rPr lang="sv-SE" sz="1200" dirty="0"/>
            </a:br>
            <a:r>
              <a:rPr lang="sv-SE" sz="1200" dirty="0"/>
              <a:t>* 0-30v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PLC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inputs</a:t>
            </a:r>
            <a:br>
              <a:rPr lang="sv-SE" sz="1200" dirty="0"/>
            </a:br>
            <a:r>
              <a:rPr lang="sv-SE" sz="1200" dirty="0"/>
              <a:t>* 32 </a:t>
            </a:r>
            <a:r>
              <a:rPr lang="sv-SE" sz="1200" dirty="0" err="1"/>
              <a:t>logic</a:t>
            </a:r>
            <a:r>
              <a:rPr lang="sv-SE" sz="1200" dirty="0"/>
              <a:t> output</a:t>
            </a:r>
            <a:br>
              <a:rPr lang="sv-SE" sz="1200" dirty="0"/>
            </a:br>
            <a:r>
              <a:rPr lang="sv-SE" sz="1200" dirty="0"/>
              <a:t>* 10 registers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pic>
        <p:nvPicPr>
          <p:cNvPr id="26" name="Bildobjekt 25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00C582D4-CBA3-A882-68CD-BAD5B9746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826" y="4015779"/>
            <a:ext cx="666548" cy="1155349"/>
          </a:xfrm>
          <a:prstGeom prst="rect">
            <a:avLst/>
          </a:prstGeom>
        </p:spPr>
      </p:pic>
      <p:sp>
        <p:nvSpPr>
          <p:cNvPr id="27" name="textruta 26">
            <a:extLst>
              <a:ext uri="{FF2B5EF4-FFF2-40B4-BE49-F238E27FC236}">
                <a16:creationId xmlns:a16="http://schemas.microsoft.com/office/drawing/2014/main" id="{75625810-6388-8693-7C6C-226F22B5B985}"/>
              </a:ext>
            </a:extLst>
          </p:cNvPr>
          <p:cNvSpPr txBox="1"/>
          <p:nvPr/>
        </p:nvSpPr>
        <p:spPr>
          <a:xfrm>
            <a:off x="807942" y="4280890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RL-PRIO-MB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81852963-EF57-683E-A58A-466139EF0475}"/>
              </a:ext>
            </a:extLst>
          </p:cNvPr>
          <p:cNvSpPr txBox="1"/>
          <p:nvPr/>
        </p:nvSpPr>
        <p:spPr>
          <a:xfrm>
            <a:off x="749152" y="5152300"/>
            <a:ext cx="13517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Modbus RTU Slave</a:t>
            </a:r>
          </a:p>
          <a:p>
            <a:r>
              <a:rPr lang="sv-SE" sz="1200" dirty="0"/>
              <a:t>* 64 input</a:t>
            </a:r>
            <a:br>
              <a:rPr lang="sv-SE" sz="1200" dirty="0"/>
            </a:br>
            <a:r>
              <a:rPr lang="sv-SE" sz="1200" dirty="0"/>
              <a:t>* 64 output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EF336E2C-3127-FDC9-B9CC-0787253C85DD}"/>
              </a:ext>
            </a:extLst>
          </p:cNvPr>
          <p:cNvSpPr txBox="1"/>
          <p:nvPr/>
        </p:nvSpPr>
        <p:spPr>
          <a:xfrm>
            <a:off x="1997100" y="4895565"/>
            <a:ext cx="1327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Digital </a:t>
            </a:r>
            <a:r>
              <a:rPr lang="sv-SE" sz="1200" dirty="0" err="1"/>
              <a:t>out</a:t>
            </a:r>
            <a:endParaRPr lang="sv-SE" sz="1200" dirty="0"/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FC0AE59A-E20D-5AAA-2CEA-F4B7DA5B2FAF}"/>
              </a:ext>
            </a:extLst>
          </p:cNvPr>
          <p:cNvSpPr txBox="1"/>
          <p:nvPr/>
        </p:nvSpPr>
        <p:spPr>
          <a:xfrm>
            <a:off x="4477263" y="4927946"/>
            <a:ext cx="1327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Digital </a:t>
            </a:r>
            <a:r>
              <a:rPr lang="sv-SE" sz="1200" dirty="0" err="1"/>
              <a:t>out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Modbus RTU</a:t>
            </a:r>
            <a:br>
              <a:rPr lang="sv-SE" sz="1200" dirty="0"/>
            </a:br>
            <a:r>
              <a:rPr lang="sv-SE" sz="1200" dirty="0" err="1"/>
              <a:t>customizable</a:t>
            </a:r>
            <a:br>
              <a:rPr lang="sv-SE" sz="1200" dirty="0"/>
            </a:br>
            <a:r>
              <a:rPr lang="sv-SE" sz="1200" dirty="0"/>
              <a:t>master.</a:t>
            </a:r>
          </a:p>
        </p:txBody>
      </p:sp>
      <p:pic>
        <p:nvPicPr>
          <p:cNvPr id="41" name="Bildobjekt 40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B519BF17-C323-B0DC-B275-21577A3D0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151" y="4012905"/>
            <a:ext cx="666548" cy="1155349"/>
          </a:xfrm>
          <a:prstGeom prst="rect">
            <a:avLst/>
          </a:prstGeom>
        </p:spPr>
      </p:pic>
      <p:sp>
        <p:nvSpPr>
          <p:cNvPr id="42" name="textruta 41">
            <a:extLst>
              <a:ext uri="{FF2B5EF4-FFF2-40B4-BE49-F238E27FC236}">
                <a16:creationId xmlns:a16="http://schemas.microsoft.com/office/drawing/2014/main" id="{55D8C7BE-84D0-5405-E141-E4212E5E4195}"/>
              </a:ext>
            </a:extLst>
          </p:cNvPr>
          <p:cNvSpPr txBox="1"/>
          <p:nvPr/>
        </p:nvSpPr>
        <p:spPr>
          <a:xfrm>
            <a:off x="508959" y="741872"/>
            <a:ext cx="1661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</a:t>
            </a:r>
            <a:r>
              <a:rPr lang="sv-SE" sz="2400" dirty="0" err="1">
                <a:solidFill>
                  <a:srgbClr val="92D050"/>
                </a:solidFill>
              </a:rPr>
              <a:t>Modules</a:t>
            </a:r>
            <a:endParaRPr lang="sv-SE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3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E6056588-8E9D-B0EF-6FEE-4134FD63FFAB}"/>
              </a:ext>
            </a:extLst>
          </p:cNvPr>
          <p:cNvSpPr/>
          <p:nvPr/>
        </p:nvSpPr>
        <p:spPr>
          <a:xfrm>
            <a:off x="804243" y="1311120"/>
            <a:ext cx="3889260" cy="4759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619820F3-0C2E-178F-12AB-2461C8C5219F}"/>
              </a:ext>
            </a:extLst>
          </p:cNvPr>
          <p:cNvSpPr txBox="1"/>
          <p:nvPr/>
        </p:nvSpPr>
        <p:spPr>
          <a:xfrm>
            <a:off x="804243" y="1779985"/>
            <a:ext cx="959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RL-DISPLAY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91BAD18-C693-CD87-9A1E-67C07002D19C}"/>
              </a:ext>
            </a:extLst>
          </p:cNvPr>
          <p:cNvSpPr txBox="1"/>
          <p:nvPr/>
        </p:nvSpPr>
        <p:spPr>
          <a:xfrm>
            <a:off x="2610925" y="4065451"/>
            <a:ext cx="20151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1000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7” </a:t>
            </a:r>
            <a:r>
              <a:rPr lang="sv-SE" sz="1200" dirty="0" err="1"/>
              <a:t>capacitive</a:t>
            </a:r>
            <a:r>
              <a:rPr lang="sv-SE" sz="1200" dirty="0"/>
              <a:t> touch display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 err="1"/>
              <a:t>Fully</a:t>
            </a:r>
            <a:r>
              <a:rPr lang="sv-SE" sz="1200" dirty="0"/>
              <a:t> </a:t>
            </a:r>
            <a:r>
              <a:rPr lang="sv-SE" sz="1200" dirty="0" err="1"/>
              <a:t>customizable</a:t>
            </a:r>
            <a:r>
              <a:rPr lang="sv-SE" sz="1200" dirty="0"/>
              <a:t> layout for optimal </a:t>
            </a:r>
            <a:r>
              <a:rPr lang="sv-SE" sz="1200" dirty="0" err="1"/>
              <a:t>customer</a:t>
            </a:r>
            <a:r>
              <a:rPr lang="sv-SE" sz="1200" dirty="0"/>
              <a:t> </a:t>
            </a:r>
            <a:r>
              <a:rPr lang="sv-SE" sz="1200" dirty="0" err="1"/>
              <a:t>functionality</a:t>
            </a:r>
            <a:r>
              <a:rPr lang="sv-SE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 err="1"/>
              <a:t>Easy</a:t>
            </a:r>
            <a:r>
              <a:rPr lang="sv-SE" sz="1200" dirty="0"/>
              <a:t> to program and </a:t>
            </a:r>
            <a:r>
              <a:rPr lang="sv-SE" sz="1200" dirty="0" err="1"/>
              <a:t>customize</a:t>
            </a:r>
            <a:r>
              <a:rPr lang="sv-SE" sz="1200" dirty="0"/>
              <a:t> in the LogicLink </a:t>
            </a:r>
            <a:r>
              <a:rPr lang="sv-SE" sz="1200" dirty="0" err="1"/>
              <a:t>application</a:t>
            </a:r>
            <a:r>
              <a:rPr lang="sv-SE" sz="1200" dirty="0"/>
              <a:t>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A677F2B5-2084-6CF7-E56B-0DAC0A64C45E}"/>
              </a:ext>
            </a:extLst>
          </p:cNvPr>
          <p:cNvSpPr txBox="1"/>
          <p:nvPr/>
        </p:nvSpPr>
        <p:spPr>
          <a:xfrm>
            <a:off x="804243" y="4140670"/>
            <a:ext cx="19666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PLC</a:t>
            </a:r>
            <a:br>
              <a:rPr lang="sv-SE" sz="1200" dirty="0"/>
            </a:br>
            <a:r>
              <a:rPr lang="sv-SE" sz="1200" dirty="0"/>
              <a:t>* 64 </a:t>
            </a:r>
            <a:r>
              <a:rPr lang="sv-SE" sz="1200" dirty="0" err="1"/>
              <a:t>logic</a:t>
            </a:r>
            <a:r>
              <a:rPr lang="sv-SE" sz="1200" dirty="0"/>
              <a:t> inputs</a:t>
            </a:r>
            <a:br>
              <a:rPr lang="sv-SE" sz="1200" dirty="0"/>
            </a:br>
            <a:r>
              <a:rPr lang="sv-SE" sz="1200" dirty="0"/>
              <a:t>* 64 </a:t>
            </a:r>
            <a:r>
              <a:rPr lang="sv-SE" sz="1200" dirty="0" err="1"/>
              <a:t>logic</a:t>
            </a:r>
            <a:r>
              <a:rPr lang="sv-SE" sz="1200" dirty="0"/>
              <a:t> output</a:t>
            </a:r>
            <a:br>
              <a:rPr lang="sv-SE" sz="1200" dirty="0"/>
            </a:br>
            <a:r>
              <a:rPr lang="sv-SE" sz="1200" dirty="0"/>
              <a:t>* 10 registers</a:t>
            </a:r>
          </a:p>
          <a:p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Event </a:t>
            </a:r>
            <a:r>
              <a:rPr lang="sv-SE" sz="1200" dirty="0" err="1"/>
              <a:t>based</a:t>
            </a:r>
            <a:r>
              <a:rPr lang="sv-SE" sz="1200" dirty="0"/>
              <a:t> </a:t>
            </a:r>
            <a:r>
              <a:rPr lang="sv-SE" sz="1200" dirty="0" err="1"/>
              <a:t>programming</a:t>
            </a:r>
            <a:br>
              <a:rPr lang="sv-SE" sz="1200" dirty="0"/>
            </a:br>
            <a:r>
              <a:rPr lang="sv-SE" sz="1200" dirty="0"/>
              <a:t>for </a:t>
            </a:r>
            <a:r>
              <a:rPr lang="sv-SE" sz="1200" dirty="0" err="1"/>
              <a:t>both</a:t>
            </a:r>
            <a:r>
              <a:rPr lang="sv-SE" sz="1200" dirty="0"/>
              <a:t> </a:t>
            </a:r>
            <a:r>
              <a:rPr lang="sv-SE" sz="1200" dirty="0" err="1"/>
              <a:t>graphics</a:t>
            </a:r>
            <a:r>
              <a:rPr lang="sv-SE" sz="1200" dirty="0"/>
              <a:t>, alarm</a:t>
            </a:r>
            <a:br>
              <a:rPr lang="sv-SE" sz="1200" dirty="0"/>
            </a:br>
            <a:r>
              <a:rPr lang="sv-SE" sz="1200" dirty="0"/>
              <a:t>and input/output.</a:t>
            </a:r>
          </a:p>
        </p:txBody>
      </p:sp>
      <p:pic>
        <p:nvPicPr>
          <p:cNvPr id="41" name="Bildobjekt 40" descr="En bild som visar text, skärmbild&#10;&#10;Automatiskt genererad beskrivning">
            <a:extLst>
              <a:ext uri="{FF2B5EF4-FFF2-40B4-BE49-F238E27FC236}">
                <a16:creationId xmlns:a16="http://schemas.microsoft.com/office/drawing/2014/main" id="{BD152C37-C8B3-E962-2DFC-9512617EF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191" y="1918484"/>
            <a:ext cx="2589956" cy="2146967"/>
          </a:xfrm>
          <a:prstGeom prst="rect">
            <a:avLst/>
          </a:prstGeom>
        </p:spPr>
      </p:pic>
      <p:sp>
        <p:nvSpPr>
          <p:cNvPr id="42" name="Rektangel: rundade hörn 41">
            <a:extLst>
              <a:ext uri="{FF2B5EF4-FFF2-40B4-BE49-F238E27FC236}">
                <a16:creationId xmlns:a16="http://schemas.microsoft.com/office/drawing/2014/main" id="{6EADDC1F-F5E9-6C96-E2AA-8ABE5ECC81DB}"/>
              </a:ext>
            </a:extLst>
          </p:cNvPr>
          <p:cNvSpPr/>
          <p:nvPr/>
        </p:nvSpPr>
        <p:spPr>
          <a:xfrm>
            <a:off x="4775958" y="1311120"/>
            <a:ext cx="3177591" cy="4759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8BE9E68A-22DD-3343-2EC0-FC3CD58E19F5}"/>
              </a:ext>
            </a:extLst>
          </p:cNvPr>
          <p:cNvSpPr txBox="1"/>
          <p:nvPr/>
        </p:nvSpPr>
        <p:spPr>
          <a:xfrm>
            <a:off x="4763563" y="1779985"/>
            <a:ext cx="923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RL-RC8-D4</a:t>
            </a:r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57DEE765-0E38-2B86-BD69-A4E521AE8B54}"/>
              </a:ext>
            </a:extLst>
          </p:cNvPr>
          <p:cNvSpPr txBox="1"/>
          <p:nvPr/>
        </p:nvSpPr>
        <p:spPr>
          <a:xfrm>
            <a:off x="5884237" y="3546854"/>
            <a:ext cx="201517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250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 output </a:t>
            </a:r>
            <a:r>
              <a:rPr lang="sv-SE" sz="1200" dirty="0" err="1"/>
              <a:t>function</a:t>
            </a:r>
            <a:r>
              <a:rPr lang="sv-SE" sz="1200" dirty="0"/>
              <a:t> </a:t>
            </a:r>
            <a:r>
              <a:rPr lang="sv-SE" sz="1200" dirty="0" err="1"/>
              <a:t>buttons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3 </a:t>
            </a:r>
            <a:r>
              <a:rPr lang="sv-SE" sz="1200" dirty="0" err="1"/>
              <a:t>layer</a:t>
            </a:r>
            <a:r>
              <a:rPr lang="sv-SE" sz="1200" dirty="0"/>
              <a:t> </a:t>
            </a:r>
            <a:r>
              <a:rPr lang="sv-SE" sz="1200" dirty="0" err="1"/>
              <a:t>function</a:t>
            </a:r>
            <a:r>
              <a:rPr lang="sv-SE" sz="1200" dirty="0"/>
              <a:t> </a:t>
            </a:r>
            <a:r>
              <a:rPr lang="sv-SE" sz="1200" dirty="0" err="1"/>
              <a:t>buttons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Display </a:t>
            </a:r>
            <a:r>
              <a:rPr lang="sv-SE" sz="1200" dirty="0" err="1"/>
              <a:t>with</a:t>
            </a:r>
            <a:r>
              <a:rPr lang="sv-SE" sz="1200" dirty="0"/>
              <a:t> </a:t>
            </a:r>
            <a:r>
              <a:rPr lang="sv-SE" sz="1200" dirty="0" err="1"/>
              <a:t>up</a:t>
            </a:r>
            <a:r>
              <a:rPr lang="sv-SE" sz="1200" dirty="0"/>
              <a:t> to 10 </a:t>
            </a:r>
            <a:br>
              <a:rPr lang="sv-SE" sz="1200" dirty="0"/>
            </a:br>
            <a:r>
              <a:rPr lang="sv-SE" sz="1200" dirty="0" err="1"/>
              <a:t>visible</a:t>
            </a:r>
            <a:r>
              <a:rPr lang="sv-SE" sz="1200" dirty="0"/>
              <a:t> </a:t>
            </a:r>
            <a:r>
              <a:rPr lang="sv-SE" sz="1200" dirty="0" err="1"/>
              <a:t>indicators</a:t>
            </a:r>
            <a:r>
              <a:rPr lang="sv-SE" sz="1200" dirty="0"/>
              <a:t> (on/off)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 err="1"/>
              <a:t>Customizable</a:t>
            </a:r>
            <a:r>
              <a:rPr lang="sv-SE" sz="1200" dirty="0"/>
              <a:t> </a:t>
            </a:r>
            <a:r>
              <a:rPr lang="sv-SE" sz="1200" dirty="0" err="1"/>
              <a:t>indicator</a:t>
            </a:r>
            <a:r>
              <a:rPr lang="sv-SE" sz="1200" dirty="0"/>
              <a:t> layout for optimal </a:t>
            </a:r>
            <a:r>
              <a:rPr lang="sv-SE" sz="1200" dirty="0" err="1"/>
              <a:t>customer</a:t>
            </a:r>
            <a:r>
              <a:rPr lang="sv-SE" sz="1200" dirty="0"/>
              <a:t> </a:t>
            </a:r>
            <a:r>
              <a:rPr lang="sv-SE" sz="1200" dirty="0" err="1"/>
              <a:t>functionality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 err="1"/>
              <a:t>Easy</a:t>
            </a:r>
            <a:r>
              <a:rPr lang="sv-SE" sz="1200" dirty="0"/>
              <a:t> to program and </a:t>
            </a:r>
            <a:r>
              <a:rPr lang="sv-SE" sz="1200" dirty="0" err="1"/>
              <a:t>customize</a:t>
            </a:r>
            <a:r>
              <a:rPr lang="sv-SE" sz="1200" dirty="0"/>
              <a:t> in the LogicLink </a:t>
            </a:r>
            <a:r>
              <a:rPr lang="sv-SE" sz="1200" dirty="0" err="1"/>
              <a:t>application</a:t>
            </a:r>
            <a:r>
              <a:rPr lang="sv-SE" sz="1200" dirty="0"/>
              <a:t>.</a:t>
            </a:r>
          </a:p>
        </p:txBody>
      </p:sp>
      <p:sp>
        <p:nvSpPr>
          <p:cNvPr id="45" name="textruta 44">
            <a:extLst>
              <a:ext uri="{FF2B5EF4-FFF2-40B4-BE49-F238E27FC236}">
                <a16:creationId xmlns:a16="http://schemas.microsoft.com/office/drawing/2014/main" id="{0F14243C-A33D-B384-FB61-B6D80ACB2AF4}"/>
              </a:ext>
            </a:extLst>
          </p:cNvPr>
          <p:cNvSpPr txBox="1"/>
          <p:nvPr/>
        </p:nvSpPr>
        <p:spPr>
          <a:xfrm>
            <a:off x="4763563" y="414067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64 output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64 input </a:t>
            </a:r>
          </a:p>
        </p:txBody>
      </p:sp>
      <p:pic>
        <p:nvPicPr>
          <p:cNvPr id="48" name="Bildobjekt 47" descr="En bild som visar pryl, Elektronisk enhet, fjärrkontroll, Mobiltelefon&#10;&#10;Automatiskt genererad beskrivning">
            <a:extLst>
              <a:ext uri="{FF2B5EF4-FFF2-40B4-BE49-F238E27FC236}">
                <a16:creationId xmlns:a16="http://schemas.microsoft.com/office/drawing/2014/main" id="{8E9FDFC7-8842-A7D5-87AC-1075ACC8E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7621" y="1972645"/>
            <a:ext cx="1621402" cy="1523874"/>
          </a:xfrm>
          <a:prstGeom prst="rect">
            <a:avLst/>
          </a:prstGeom>
        </p:spPr>
      </p:pic>
      <p:sp>
        <p:nvSpPr>
          <p:cNvPr id="50" name="Rektangel: rundade hörn 49">
            <a:extLst>
              <a:ext uri="{FF2B5EF4-FFF2-40B4-BE49-F238E27FC236}">
                <a16:creationId xmlns:a16="http://schemas.microsoft.com/office/drawing/2014/main" id="{233F4EE8-7F5C-F152-A4DC-50C835E932A9}"/>
              </a:ext>
            </a:extLst>
          </p:cNvPr>
          <p:cNvSpPr/>
          <p:nvPr/>
        </p:nvSpPr>
        <p:spPr>
          <a:xfrm>
            <a:off x="8036004" y="1311120"/>
            <a:ext cx="3249703" cy="4759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8AC34EFD-56B7-4DDA-8C37-8DD9DC2B1411}"/>
              </a:ext>
            </a:extLst>
          </p:cNvPr>
          <p:cNvSpPr txBox="1"/>
          <p:nvPr/>
        </p:nvSpPr>
        <p:spPr>
          <a:xfrm>
            <a:off x="8023609" y="1779985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RL-RC10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39C42B01-CB5A-6A1F-2D89-29162BB97E62}"/>
              </a:ext>
            </a:extLst>
          </p:cNvPr>
          <p:cNvSpPr txBox="1"/>
          <p:nvPr/>
        </p:nvSpPr>
        <p:spPr>
          <a:xfrm>
            <a:off x="9270537" y="4065451"/>
            <a:ext cx="20151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433 MHz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250 m </a:t>
            </a:r>
            <a:r>
              <a:rPr lang="sv-SE" sz="1200" dirty="0" err="1"/>
              <a:t>range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10 dual output </a:t>
            </a:r>
            <a:r>
              <a:rPr lang="sv-SE" sz="1200" dirty="0" err="1"/>
              <a:t>function</a:t>
            </a:r>
            <a:r>
              <a:rPr lang="sv-SE" sz="1200" dirty="0"/>
              <a:t> </a:t>
            </a:r>
            <a:r>
              <a:rPr lang="sv-SE" sz="1200" dirty="0" err="1"/>
              <a:t>buttons</a:t>
            </a:r>
            <a:endParaRPr lang="sv-S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3 </a:t>
            </a:r>
            <a:r>
              <a:rPr lang="sv-SE" sz="1200" dirty="0" err="1"/>
              <a:t>indicator</a:t>
            </a:r>
            <a:r>
              <a:rPr lang="sv-SE" sz="1200" dirty="0"/>
              <a:t> LEDs (Green/red/off)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 err="1"/>
              <a:t>Easy</a:t>
            </a:r>
            <a:r>
              <a:rPr lang="sv-SE" sz="1200" dirty="0"/>
              <a:t> to program and </a:t>
            </a:r>
            <a:r>
              <a:rPr lang="sv-SE" sz="1200" dirty="0" err="1"/>
              <a:t>customize</a:t>
            </a:r>
            <a:r>
              <a:rPr lang="sv-SE" sz="1200" dirty="0"/>
              <a:t> in the LogicLink </a:t>
            </a:r>
            <a:r>
              <a:rPr lang="sv-SE" sz="1200" dirty="0" err="1"/>
              <a:t>application</a:t>
            </a:r>
            <a:r>
              <a:rPr lang="sv-SE" sz="1200" dirty="0"/>
              <a:t>.</a:t>
            </a:r>
          </a:p>
        </p:txBody>
      </p:sp>
      <p:sp>
        <p:nvSpPr>
          <p:cNvPr id="53" name="textruta 52">
            <a:extLst>
              <a:ext uri="{FF2B5EF4-FFF2-40B4-BE49-F238E27FC236}">
                <a16:creationId xmlns:a16="http://schemas.microsoft.com/office/drawing/2014/main" id="{0B64EB03-566A-EC81-A16E-8524E80D7765}"/>
              </a:ext>
            </a:extLst>
          </p:cNvPr>
          <p:cNvSpPr txBox="1"/>
          <p:nvPr/>
        </p:nvSpPr>
        <p:spPr>
          <a:xfrm>
            <a:off x="8023609" y="414067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20 output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/>
              <a:t>6 input </a:t>
            </a:r>
          </a:p>
        </p:txBody>
      </p:sp>
      <p:pic>
        <p:nvPicPr>
          <p:cNvPr id="57" name="Bildobjekt 56" descr="En bild som visar Mobiltelefon, pryl, Elektronisk enhet, Portabel kommunikationsenhet&#10;&#10;Automatiskt genererad beskrivning">
            <a:extLst>
              <a:ext uri="{FF2B5EF4-FFF2-40B4-BE49-F238E27FC236}">
                <a16:creationId xmlns:a16="http://schemas.microsoft.com/office/drawing/2014/main" id="{92D2803D-8CC6-9BFA-E20F-C4DDA9665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879" y="1337008"/>
            <a:ext cx="2437952" cy="3250602"/>
          </a:xfrm>
          <a:prstGeom prst="rect">
            <a:avLst/>
          </a:prstGeom>
        </p:spPr>
      </p:pic>
      <p:sp>
        <p:nvSpPr>
          <p:cNvPr id="58" name="textruta 57">
            <a:extLst>
              <a:ext uri="{FF2B5EF4-FFF2-40B4-BE49-F238E27FC236}">
                <a16:creationId xmlns:a16="http://schemas.microsoft.com/office/drawing/2014/main" id="{D829A166-E496-8173-DE15-B80C67E1B687}"/>
              </a:ext>
            </a:extLst>
          </p:cNvPr>
          <p:cNvSpPr txBox="1"/>
          <p:nvPr/>
        </p:nvSpPr>
        <p:spPr>
          <a:xfrm>
            <a:off x="508959" y="741872"/>
            <a:ext cx="213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Transmitters</a:t>
            </a:r>
          </a:p>
        </p:txBody>
      </p:sp>
    </p:spTree>
    <p:extLst>
      <p:ext uri="{BB962C8B-B14F-4D97-AF65-F5344CB8AC3E}">
        <p14:creationId xmlns:p14="http://schemas.microsoft.com/office/powerpoint/2010/main" val="3350945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text, skärmbild, programvara, Multimedieprogram&#10;&#10;Automatiskt genererad beskrivning">
            <a:extLst>
              <a:ext uri="{FF2B5EF4-FFF2-40B4-BE49-F238E27FC236}">
                <a16:creationId xmlns:a16="http://schemas.microsoft.com/office/drawing/2014/main" id="{45BA76C0-0B78-F126-5371-F764BC507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981" y="1776024"/>
            <a:ext cx="9679709" cy="4963694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FB3AD6D8-8623-F6ED-57A3-8CEC79A8C748}"/>
              </a:ext>
            </a:extLst>
          </p:cNvPr>
          <p:cNvSpPr txBox="1"/>
          <p:nvPr/>
        </p:nvSpPr>
        <p:spPr>
          <a:xfrm>
            <a:off x="508959" y="741872"/>
            <a:ext cx="366767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LogicLink</a:t>
            </a:r>
          </a:p>
          <a:p>
            <a:endParaRPr lang="sv-SE" dirty="0"/>
          </a:p>
          <a:p>
            <a:r>
              <a:rPr lang="sv-SE" sz="1600" dirty="0"/>
              <a:t>	</a:t>
            </a:r>
            <a:r>
              <a:rPr lang="en-US" sz="1600" dirty="0"/>
              <a:t>Advanced programing made simple! 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8FD1A7F1-A502-2D0F-6C32-1BAD7FDD9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59" y="3735237"/>
            <a:ext cx="4949989" cy="2510288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5B3D78C5-8687-D831-047E-772133CA5AB6}"/>
              </a:ext>
            </a:extLst>
          </p:cNvPr>
          <p:cNvSpPr txBox="1"/>
          <p:nvPr/>
        </p:nvSpPr>
        <p:spPr>
          <a:xfrm>
            <a:off x="443883" y="2035834"/>
            <a:ext cx="20146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Point-and-click configuration combined with an easy-to-use graphical design GUI editor and the intuitive PLC editor make programming quick and painless. </a:t>
            </a:r>
          </a:p>
        </p:txBody>
      </p:sp>
    </p:spTree>
    <p:extLst>
      <p:ext uri="{BB962C8B-B14F-4D97-AF65-F5344CB8AC3E}">
        <p14:creationId xmlns:p14="http://schemas.microsoft.com/office/powerpoint/2010/main" val="220324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11139E8A-1C70-D555-339D-CD4156325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023" y="955623"/>
            <a:ext cx="666548" cy="1155349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86610BD3-6082-7F1E-D8F4-735E8CC7E444}"/>
              </a:ext>
            </a:extLst>
          </p:cNvPr>
          <p:cNvSpPr txBox="1"/>
          <p:nvPr/>
        </p:nvSpPr>
        <p:spPr>
          <a:xfrm>
            <a:off x="8988726" y="1134168"/>
            <a:ext cx="9834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RL-Router</a:t>
            </a:r>
          </a:p>
          <a:p>
            <a:endParaRPr lang="sv-SE" sz="1200" dirty="0"/>
          </a:p>
          <a:p>
            <a:r>
              <a:rPr lang="sv-SE" sz="800" dirty="0" err="1">
                <a:solidFill>
                  <a:srgbClr val="00B050"/>
                </a:solidFill>
              </a:rPr>
              <a:t>Collect</a:t>
            </a:r>
            <a:r>
              <a:rPr lang="sv-SE" sz="800" dirty="0">
                <a:solidFill>
                  <a:srgbClr val="00B050"/>
                </a:solidFill>
              </a:rPr>
              <a:t> all data.</a:t>
            </a:r>
          </a:p>
          <a:p>
            <a:r>
              <a:rPr lang="sv-SE" sz="800" dirty="0" err="1">
                <a:solidFill>
                  <a:srgbClr val="00B050"/>
                </a:solidFill>
              </a:rPr>
              <a:t>Send</a:t>
            </a:r>
            <a:r>
              <a:rPr lang="sv-SE" sz="800" dirty="0">
                <a:solidFill>
                  <a:srgbClr val="00B050"/>
                </a:solidFill>
              </a:rPr>
              <a:t> to </a:t>
            </a:r>
            <a:r>
              <a:rPr lang="sv-SE" sz="800" dirty="0" err="1">
                <a:solidFill>
                  <a:srgbClr val="00B050"/>
                </a:solidFill>
              </a:rPr>
              <a:t>cloud</a:t>
            </a:r>
            <a:r>
              <a:rPr lang="sv-SE" sz="800" dirty="0">
                <a:solidFill>
                  <a:srgbClr val="00B050"/>
                </a:solidFill>
              </a:rPr>
              <a:t>.</a:t>
            </a:r>
          </a:p>
          <a:p>
            <a:endParaRPr lang="sv-SE" sz="800" dirty="0"/>
          </a:p>
          <a:p>
            <a:r>
              <a:rPr lang="sv-SE" sz="800" dirty="0" err="1">
                <a:solidFill>
                  <a:schemeClr val="bg1">
                    <a:lumMod val="50000"/>
                  </a:schemeClr>
                </a:solidFill>
              </a:rPr>
              <a:t>Recieve</a:t>
            </a:r>
            <a:r>
              <a:rPr lang="sv-SE" sz="800" dirty="0">
                <a:solidFill>
                  <a:schemeClr val="bg1">
                    <a:lumMod val="50000"/>
                  </a:schemeClr>
                </a:solidFill>
              </a:rPr>
              <a:t> and transmitt information from </a:t>
            </a:r>
            <a:r>
              <a:rPr lang="sv-SE" sz="800" dirty="0" err="1">
                <a:solidFill>
                  <a:schemeClr val="bg1">
                    <a:lumMod val="50000"/>
                  </a:schemeClr>
                </a:solidFill>
              </a:rPr>
              <a:t>cloud</a:t>
            </a:r>
            <a:r>
              <a:rPr lang="sv-SE" sz="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sv-SE" sz="800" dirty="0" err="1">
                <a:solidFill>
                  <a:schemeClr val="bg1">
                    <a:lumMod val="50000"/>
                  </a:schemeClr>
                </a:solidFill>
              </a:rPr>
              <a:t>remote</a:t>
            </a:r>
            <a:r>
              <a:rPr lang="sv-SE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sz="800" dirty="0" err="1">
                <a:solidFill>
                  <a:schemeClr val="bg1">
                    <a:lumMod val="50000"/>
                  </a:schemeClr>
                </a:solidFill>
              </a:rPr>
              <a:t>manage</a:t>
            </a:r>
            <a:r>
              <a:rPr lang="sv-SE" sz="800" dirty="0">
                <a:solidFill>
                  <a:schemeClr val="bg1">
                    <a:lumMod val="50000"/>
                  </a:schemeClr>
                </a:solidFill>
              </a:rPr>
              <a:t> or </a:t>
            </a:r>
            <a:r>
              <a:rPr lang="sv-SE" sz="800" dirty="0" err="1">
                <a:solidFill>
                  <a:schemeClr val="bg1">
                    <a:lumMod val="50000"/>
                  </a:schemeClr>
                </a:solidFill>
              </a:rPr>
              <a:t>analyze</a:t>
            </a:r>
            <a:endParaRPr lang="sv-SE" sz="800" dirty="0">
              <a:solidFill>
                <a:schemeClr val="bg1">
                  <a:lumMod val="50000"/>
                </a:schemeClr>
              </a:solidFill>
            </a:endParaRPr>
          </a:p>
          <a:p>
            <a:endParaRPr lang="sv-SE" sz="800" dirty="0">
              <a:solidFill>
                <a:schemeClr val="bg1">
                  <a:lumMod val="50000"/>
                </a:schemeClr>
              </a:solidFill>
            </a:endParaRPr>
          </a:p>
          <a:p>
            <a:endParaRPr lang="sv-S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Bildobjekt 4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3EBEACE0-486D-8420-1013-F8C25894F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324" y="1378974"/>
            <a:ext cx="666548" cy="1155349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F56CB22F-9A52-F0E7-2A7E-53B891FEC0E6}"/>
              </a:ext>
            </a:extLst>
          </p:cNvPr>
          <p:cNvSpPr txBox="1"/>
          <p:nvPr/>
        </p:nvSpPr>
        <p:spPr>
          <a:xfrm>
            <a:off x="805826" y="1642648"/>
            <a:ext cx="7601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RL-PRIO</a:t>
            </a:r>
          </a:p>
          <a:p>
            <a:endParaRPr lang="sv-SE" sz="1200" dirty="0"/>
          </a:p>
          <a:p>
            <a:r>
              <a:rPr lang="sv-SE" sz="800" dirty="0">
                <a:solidFill>
                  <a:srgbClr val="00B050"/>
                </a:solidFill>
              </a:rPr>
              <a:t>Sensordata</a:t>
            </a:r>
          </a:p>
          <a:p>
            <a:r>
              <a:rPr lang="sv-SE" sz="800" dirty="0">
                <a:solidFill>
                  <a:srgbClr val="00B050"/>
                </a:solidFill>
              </a:rPr>
              <a:t>Input 0–10V</a:t>
            </a:r>
          </a:p>
          <a:p>
            <a:endParaRPr lang="sv-SE" sz="800" dirty="0">
              <a:solidFill>
                <a:srgbClr val="00B050"/>
              </a:solidFill>
            </a:endParaRPr>
          </a:p>
          <a:p>
            <a:r>
              <a:rPr lang="sv-SE" sz="800" dirty="0">
                <a:solidFill>
                  <a:srgbClr val="7030A0"/>
                </a:solidFill>
              </a:rPr>
              <a:t>PLC</a:t>
            </a:r>
          </a:p>
          <a:p>
            <a:r>
              <a:rPr lang="sv-SE" sz="800" dirty="0">
                <a:solidFill>
                  <a:srgbClr val="7030A0"/>
                </a:solidFill>
              </a:rPr>
              <a:t>If UI01 </a:t>
            </a:r>
            <a:r>
              <a:rPr lang="sv-SE" sz="800" dirty="0" err="1">
                <a:solidFill>
                  <a:srgbClr val="7030A0"/>
                </a:solidFill>
              </a:rPr>
              <a:t>active</a:t>
            </a:r>
            <a:endParaRPr lang="sv-SE" sz="800" dirty="0">
              <a:solidFill>
                <a:srgbClr val="7030A0"/>
              </a:solidFill>
            </a:endParaRPr>
          </a:p>
          <a:p>
            <a:r>
              <a:rPr lang="sv-SE" sz="800" dirty="0" err="1">
                <a:solidFill>
                  <a:srgbClr val="7030A0"/>
                </a:solidFill>
              </a:rPr>
              <a:t>Activate</a:t>
            </a:r>
            <a:r>
              <a:rPr lang="sv-SE" sz="800" dirty="0">
                <a:solidFill>
                  <a:srgbClr val="7030A0"/>
                </a:solidFill>
              </a:rPr>
              <a:t> Q02</a:t>
            </a:r>
          </a:p>
          <a:p>
            <a:r>
              <a:rPr lang="sv-SE" sz="800" dirty="0">
                <a:solidFill>
                  <a:srgbClr val="7030A0"/>
                </a:solidFill>
              </a:rPr>
              <a:t>digital output </a:t>
            </a:r>
          </a:p>
        </p:txBody>
      </p:sp>
      <p:pic>
        <p:nvPicPr>
          <p:cNvPr id="7" name="Bildobjekt 6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F505DA57-9C62-9B77-DA2D-F06C757C3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8124" y="4568483"/>
            <a:ext cx="666548" cy="1155349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F4721370-51A2-2F80-0587-4B54375D9F7C}"/>
              </a:ext>
            </a:extLst>
          </p:cNvPr>
          <p:cNvSpPr txBox="1"/>
          <p:nvPr/>
        </p:nvSpPr>
        <p:spPr>
          <a:xfrm>
            <a:off x="7968626" y="4832157"/>
            <a:ext cx="770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RL-PROP</a:t>
            </a:r>
          </a:p>
          <a:p>
            <a:endParaRPr lang="sv-SE" sz="1200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05FBFE5F-EB9B-6491-A5AF-2D1D96EA0F31}"/>
              </a:ext>
            </a:extLst>
          </p:cNvPr>
          <p:cNvSpPr txBox="1"/>
          <p:nvPr/>
        </p:nvSpPr>
        <p:spPr>
          <a:xfrm>
            <a:off x="9604023" y="5293822"/>
            <a:ext cx="8152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00B050"/>
                </a:solidFill>
              </a:rPr>
              <a:t>Sensordata from PRIO</a:t>
            </a:r>
          </a:p>
          <a:p>
            <a:endParaRPr lang="sv-SE" sz="800" dirty="0">
              <a:solidFill>
                <a:srgbClr val="00B050"/>
              </a:solidFill>
            </a:endParaRPr>
          </a:p>
          <a:p>
            <a:r>
              <a:rPr lang="sv-SE" sz="800" dirty="0">
                <a:solidFill>
                  <a:srgbClr val="00B050"/>
                </a:solidFill>
              </a:rPr>
              <a:t>output 0–10V</a:t>
            </a:r>
          </a:p>
          <a:p>
            <a:r>
              <a:rPr lang="sv-SE" sz="800" dirty="0">
                <a:solidFill>
                  <a:srgbClr val="00B050"/>
                </a:solidFill>
              </a:rPr>
              <a:t>on AQ01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CFBAED4C-41B4-5C1E-664A-A763A7103831}"/>
              </a:ext>
            </a:extLst>
          </p:cNvPr>
          <p:cNvSpPr txBox="1"/>
          <p:nvPr/>
        </p:nvSpPr>
        <p:spPr>
          <a:xfrm>
            <a:off x="8245796" y="5691235"/>
            <a:ext cx="8152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FF0000"/>
                </a:solidFill>
              </a:rPr>
              <a:t>PLC</a:t>
            </a:r>
            <a:br>
              <a:rPr lang="sv-SE" sz="800" dirty="0">
                <a:solidFill>
                  <a:srgbClr val="FF0000"/>
                </a:solidFill>
              </a:rPr>
            </a:br>
            <a:r>
              <a:rPr lang="sv-SE" sz="800" dirty="0">
                <a:solidFill>
                  <a:srgbClr val="FF0000"/>
                </a:solidFill>
              </a:rPr>
              <a:t>If data from PRIO </a:t>
            </a:r>
            <a:r>
              <a:rPr lang="sv-SE" sz="800" dirty="0" err="1">
                <a:solidFill>
                  <a:srgbClr val="FF0000"/>
                </a:solidFill>
              </a:rPr>
              <a:t>bellow</a:t>
            </a:r>
            <a:r>
              <a:rPr lang="sv-SE" sz="800" dirty="0">
                <a:solidFill>
                  <a:srgbClr val="FF0000"/>
                </a:solidFill>
              </a:rPr>
              <a:t> 3V,  </a:t>
            </a:r>
            <a:r>
              <a:rPr lang="sv-SE" sz="800" dirty="0" err="1">
                <a:solidFill>
                  <a:srgbClr val="FF0000"/>
                </a:solidFill>
              </a:rPr>
              <a:t>send</a:t>
            </a:r>
            <a:r>
              <a:rPr lang="sv-SE" sz="800" dirty="0">
                <a:solidFill>
                  <a:srgbClr val="FF0000"/>
                </a:solidFill>
              </a:rPr>
              <a:t> alarm to…</a:t>
            </a:r>
          </a:p>
        </p:txBody>
      </p:sp>
      <p:cxnSp>
        <p:nvCxnSpPr>
          <p:cNvPr id="13" name="Rak pilkoppling 12">
            <a:extLst>
              <a:ext uri="{FF2B5EF4-FFF2-40B4-BE49-F238E27FC236}">
                <a16:creationId xmlns:a16="http://schemas.microsoft.com/office/drawing/2014/main" id="{5F23BE02-7E27-7D0B-6875-00275F6B164F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415396" y="1492370"/>
            <a:ext cx="6756002" cy="3076113"/>
          </a:xfrm>
          <a:prstGeom prst="straightConnector1">
            <a:avLst/>
          </a:prstGeom>
          <a:ln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Rak pilkoppling 15">
            <a:extLst>
              <a:ext uri="{FF2B5EF4-FFF2-40B4-BE49-F238E27FC236}">
                <a16:creationId xmlns:a16="http://schemas.microsoft.com/office/drawing/2014/main" id="{975BBD5A-A13E-64C0-8D25-FEA54D484F14}"/>
              </a:ext>
            </a:extLst>
          </p:cNvPr>
          <p:cNvCxnSpPr>
            <a:cxnSpLocks/>
          </p:cNvCxnSpPr>
          <p:nvPr/>
        </p:nvCxnSpPr>
        <p:spPr>
          <a:xfrm flipV="1">
            <a:off x="2415396" y="1051388"/>
            <a:ext cx="7910423" cy="429539"/>
          </a:xfrm>
          <a:prstGeom prst="straightConnector1">
            <a:avLst/>
          </a:prstGeom>
          <a:ln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Bildobjekt 17" descr="En bild som visar text, skärmbild&#10;&#10;Automatiskt genererad beskrivning">
            <a:extLst>
              <a:ext uri="{FF2B5EF4-FFF2-40B4-BE49-F238E27FC236}">
                <a16:creationId xmlns:a16="http://schemas.microsoft.com/office/drawing/2014/main" id="{4B07ED0E-71E6-FE0C-9F8B-50B51CD9A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017" y="5029200"/>
            <a:ext cx="1892660" cy="1568937"/>
          </a:xfrm>
          <a:prstGeom prst="rect">
            <a:avLst/>
          </a:prstGeom>
        </p:spPr>
      </p:pic>
      <p:cxnSp>
        <p:nvCxnSpPr>
          <p:cNvPr id="19" name="Rak pilkoppling 18">
            <a:extLst>
              <a:ext uri="{FF2B5EF4-FFF2-40B4-BE49-F238E27FC236}">
                <a16:creationId xmlns:a16="http://schemas.microsoft.com/office/drawing/2014/main" id="{D430604C-80B7-0003-EC2E-79729A08D669}"/>
              </a:ext>
            </a:extLst>
          </p:cNvPr>
          <p:cNvCxnSpPr>
            <a:cxnSpLocks/>
            <a:endCxn id="7" idx="0"/>
          </p:cNvCxnSpPr>
          <p:nvPr/>
        </p:nvCxnSpPr>
        <p:spPr>
          <a:xfrm flipV="1">
            <a:off x="5779698" y="4568483"/>
            <a:ext cx="3391700" cy="56423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pilkoppling 24">
            <a:extLst>
              <a:ext uri="{FF2B5EF4-FFF2-40B4-BE49-F238E27FC236}">
                <a16:creationId xmlns:a16="http://schemas.microsoft.com/office/drawing/2014/main" id="{DB4FE202-5434-AF77-22A1-0C6DA830BF6C}"/>
              </a:ext>
            </a:extLst>
          </p:cNvPr>
          <p:cNvCxnSpPr>
            <a:cxnSpLocks/>
          </p:cNvCxnSpPr>
          <p:nvPr/>
        </p:nvCxnSpPr>
        <p:spPr>
          <a:xfrm flipH="1">
            <a:off x="9504672" y="2289517"/>
            <a:ext cx="592328" cy="219621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Bildobjekt 27" descr="En bild som visar elektronik, router, kontroll&#10;&#10;Automatiskt genererad beskrivning">
            <a:extLst>
              <a:ext uri="{FF2B5EF4-FFF2-40B4-BE49-F238E27FC236}">
                <a16:creationId xmlns:a16="http://schemas.microsoft.com/office/drawing/2014/main" id="{7322CA95-8908-250A-7632-6E9A2B891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478" y="4568483"/>
            <a:ext cx="666548" cy="1155349"/>
          </a:xfrm>
          <a:prstGeom prst="rect">
            <a:avLst/>
          </a:prstGeom>
        </p:spPr>
      </p:pic>
      <p:sp>
        <p:nvSpPr>
          <p:cNvPr id="32" name="textruta 31">
            <a:extLst>
              <a:ext uri="{FF2B5EF4-FFF2-40B4-BE49-F238E27FC236}">
                <a16:creationId xmlns:a16="http://schemas.microsoft.com/office/drawing/2014/main" id="{7CCE7CDE-17C5-DC3A-9E87-0AD784AF09C9}"/>
              </a:ext>
            </a:extLst>
          </p:cNvPr>
          <p:cNvSpPr txBox="1"/>
          <p:nvPr/>
        </p:nvSpPr>
        <p:spPr>
          <a:xfrm>
            <a:off x="352423" y="4811159"/>
            <a:ext cx="995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RL-PRIO-MB</a:t>
            </a:r>
          </a:p>
          <a:p>
            <a:r>
              <a:rPr lang="sv-SE" sz="1200" dirty="0"/>
              <a:t>Master</a:t>
            </a:r>
          </a:p>
          <a:p>
            <a:endParaRPr lang="sv-SE" sz="1200" dirty="0"/>
          </a:p>
        </p:txBody>
      </p:sp>
      <p:sp>
        <p:nvSpPr>
          <p:cNvPr id="33" name="textruta 32">
            <a:extLst>
              <a:ext uri="{FF2B5EF4-FFF2-40B4-BE49-F238E27FC236}">
                <a16:creationId xmlns:a16="http://schemas.microsoft.com/office/drawing/2014/main" id="{8C6FF8F4-E433-7256-C585-24B58FDBC806}"/>
              </a:ext>
            </a:extLst>
          </p:cNvPr>
          <p:cNvSpPr txBox="1"/>
          <p:nvPr/>
        </p:nvSpPr>
        <p:spPr>
          <a:xfrm>
            <a:off x="1987819" y="5272824"/>
            <a:ext cx="10227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00B050"/>
                </a:solidFill>
              </a:rPr>
              <a:t>Sensordata from MODBUS RTU</a:t>
            </a:r>
          </a:p>
        </p:txBody>
      </p:sp>
      <p:sp>
        <p:nvSpPr>
          <p:cNvPr id="34" name="textruta 33">
            <a:extLst>
              <a:ext uri="{FF2B5EF4-FFF2-40B4-BE49-F238E27FC236}">
                <a16:creationId xmlns:a16="http://schemas.microsoft.com/office/drawing/2014/main" id="{53CED6E1-63E2-7405-BE54-E076C56052E2}"/>
              </a:ext>
            </a:extLst>
          </p:cNvPr>
          <p:cNvSpPr txBox="1"/>
          <p:nvPr/>
        </p:nvSpPr>
        <p:spPr>
          <a:xfrm>
            <a:off x="629593" y="5670237"/>
            <a:ext cx="8152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PLC</a:t>
            </a:r>
            <a:br>
              <a:rPr lang="sv-SE" sz="800" dirty="0">
                <a:solidFill>
                  <a:srgbClr val="7030A0"/>
                </a:solidFill>
              </a:rPr>
            </a:br>
            <a:r>
              <a:rPr lang="sv-SE" sz="800" dirty="0">
                <a:solidFill>
                  <a:srgbClr val="7030A0"/>
                </a:solidFill>
              </a:rPr>
              <a:t>If ALARM from RL-PROP</a:t>
            </a:r>
          </a:p>
          <a:p>
            <a:r>
              <a:rPr lang="sv-SE" sz="800" dirty="0">
                <a:solidFill>
                  <a:srgbClr val="7030A0"/>
                </a:solidFill>
              </a:rPr>
              <a:t>Read register RXXX</a:t>
            </a:r>
            <a:br>
              <a:rPr lang="sv-SE" sz="800" dirty="0">
                <a:solidFill>
                  <a:srgbClr val="7030A0"/>
                </a:solidFill>
              </a:rPr>
            </a:br>
            <a:r>
              <a:rPr lang="sv-SE" sz="800" dirty="0">
                <a:solidFill>
                  <a:srgbClr val="7030A0"/>
                </a:solidFill>
              </a:rPr>
              <a:t>If RXXX </a:t>
            </a:r>
            <a:r>
              <a:rPr lang="sv-SE" sz="800" dirty="0" err="1">
                <a:solidFill>
                  <a:srgbClr val="7030A0"/>
                </a:solidFill>
              </a:rPr>
              <a:t>below</a:t>
            </a:r>
            <a:r>
              <a:rPr lang="sv-SE" sz="800" dirty="0">
                <a:solidFill>
                  <a:srgbClr val="7030A0"/>
                </a:solidFill>
              </a:rPr>
              <a:t> 54 </a:t>
            </a:r>
            <a:r>
              <a:rPr lang="sv-SE" sz="800" dirty="0" err="1">
                <a:solidFill>
                  <a:srgbClr val="7030A0"/>
                </a:solidFill>
              </a:rPr>
              <a:t>activate</a:t>
            </a:r>
            <a:r>
              <a:rPr lang="sv-SE" sz="800" dirty="0">
                <a:solidFill>
                  <a:srgbClr val="7030A0"/>
                </a:solidFill>
              </a:rPr>
              <a:t> UQ0/1</a:t>
            </a:r>
          </a:p>
        </p:txBody>
      </p:sp>
      <p:cxnSp>
        <p:nvCxnSpPr>
          <p:cNvPr id="35" name="Rak pilkoppling 34">
            <a:extLst>
              <a:ext uri="{FF2B5EF4-FFF2-40B4-BE49-F238E27FC236}">
                <a16:creationId xmlns:a16="http://schemas.microsoft.com/office/drawing/2014/main" id="{E77B520C-308A-EA4C-48CD-8A30B4C06016}"/>
              </a:ext>
            </a:extLst>
          </p:cNvPr>
          <p:cNvCxnSpPr>
            <a:cxnSpLocks/>
          </p:cNvCxnSpPr>
          <p:nvPr/>
        </p:nvCxnSpPr>
        <p:spPr>
          <a:xfrm flipV="1">
            <a:off x="1804949" y="1492370"/>
            <a:ext cx="621479" cy="3015097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k pilkoppling 39">
            <a:extLst>
              <a:ext uri="{FF2B5EF4-FFF2-40B4-BE49-F238E27FC236}">
                <a16:creationId xmlns:a16="http://schemas.microsoft.com/office/drawing/2014/main" id="{F4915E63-032A-857E-F881-F8031560633C}"/>
              </a:ext>
            </a:extLst>
          </p:cNvPr>
          <p:cNvCxnSpPr>
            <a:cxnSpLocks/>
            <a:endCxn id="7" idx="0"/>
          </p:cNvCxnSpPr>
          <p:nvPr/>
        </p:nvCxnSpPr>
        <p:spPr>
          <a:xfrm flipV="1">
            <a:off x="1888468" y="4568483"/>
            <a:ext cx="7282930" cy="7005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pilkoppling 43">
            <a:extLst>
              <a:ext uri="{FF2B5EF4-FFF2-40B4-BE49-F238E27FC236}">
                <a16:creationId xmlns:a16="http://schemas.microsoft.com/office/drawing/2014/main" id="{3A2CBE70-C9CF-7115-6BC9-A5B25E84C0B7}"/>
              </a:ext>
            </a:extLst>
          </p:cNvPr>
          <p:cNvCxnSpPr>
            <a:cxnSpLocks/>
          </p:cNvCxnSpPr>
          <p:nvPr/>
        </p:nvCxnSpPr>
        <p:spPr>
          <a:xfrm>
            <a:off x="1957349" y="4659867"/>
            <a:ext cx="2055886" cy="542904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Bildobjekt 45" descr="En bild som visar pryl, Elektronisk enhet, fjärrkontroll, Mobiltelefon&#10;&#10;Automatiskt genererad beskrivning">
            <a:extLst>
              <a:ext uri="{FF2B5EF4-FFF2-40B4-BE49-F238E27FC236}">
                <a16:creationId xmlns:a16="http://schemas.microsoft.com/office/drawing/2014/main" id="{1EE810B8-78B9-50A5-4967-C2D78819F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2774" y="3147486"/>
            <a:ext cx="986132" cy="926816"/>
          </a:xfrm>
          <a:prstGeom prst="rect">
            <a:avLst/>
          </a:prstGeom>
        </p:spPr>
      </p:pic>
      <p:pic>
        <p:nvPicPr>
          <p:cNvPr id="47" name="Bildobjekt 46" descr="En bild som visar Mobiltelefon, pryl, Elektronisk enhet, Portabel kommunikationsenhet&#10;&#10;Automatiskt genererad beskrivning">
            <a:extLst>
              <a:ext uri="{FF2B5EF4-FFF2-40B4-BE49-F238E27FC236}">
                <a16:creationId xmlns:a16="http://schemas.microsoft.com/office/drawing/2014/main" id="{35816F4B-2998-77A6-9CE7-9E6F0FE597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9542" y="2555654"/>
            <a:ext cx="1080093" cy="1440124"/>
          </a:xfrm>
          <a:prstGeom prst="rect">
            <a:avLst/>
          </a:prstGeom>
        </p:spPr>
      </p:pic>
      <p:cxnSp>
        <p:nvCxnSpPr>
          <p:cNvPr id="48" name="Rak pilkoppling 47">
            <a:extLst>
              <a:ext uri="{FF2B5EF4-FFF2-40B4-BE49-F238E27FC236}">
                <a16:creationId xmlns:a16="http://schemas.microsoft.com/office/drawing/2014/main" id="{E3E43FA6-73B9-BA1C-94E9-DEA06360857B}"/>
              </a:ext>
            </a:extLst>
          </p:cNvPr>
          <p:cNvCxnSpPr>
            <a:cxnSpLocks/>
          </p:cNvCxnSpPr>
          <p:nvPr/>
        </p:nvCxnSpPr>
        <p:spPr>
          <a:xfrm flipV="1">
            <a:off x="1799750" y="3694117"/>
            <a:ext cx="699468" cy="821219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ak pilkoppling 51">
            <a:extLst>
              <a:ext uri="{FF2B5EF4-FFF2-40B4-BE49-F238E27FC236}">
                <a16:creationId xmlns:a16="http://schemas.microsoft.com/office/drawing/2014/main" id="{E23CA22A-00FB-DCD6-449F-D18DFA2738D7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1799750" y="3610894"/>
            <a:ext cx="2183024" cy="904442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8D267528-0D50-B6BE-0976-D77E4F6DB741}"/>
              </a:ext>
            </a:extLst>
          </p:cNvPr>
          <p:cNvCxnSpPr>
            <a:cxnSpLocks/>
          </p:cNvCxnSpPr>
          <p:nvPr/>
        </p:nvCxnSpPr>
        <p:spPr>
          <a:xfrm>
            <a:off x="2415396" y="1534296"/>
            <a:ext cx="1730761" cy="158241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ak pilkoppling 58">
            <a:extLst>
              <a:ext uri="{FF2B5EF4-FFF2-40B4-BE49-F238E27FC236}">
                <a16:creationId xmlns:a16="http://schemas.microsoft.com/office/drawing/2014/main" id="{1C7F56B1-D679-5C18-90D1-D4AD9DEAEB2C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1952150" y="3610894"/>
            <a:ext cx="2030624" cy="105684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ak pilkoppling 60">
            <a:extLst>
              <a:ext uri="{FF2B5EF4-FFF2-40B4-BE49-F238E27FC236}">
                <a16:creationId xmlns:a16="http://schemas.microsoft.com/office/drawing/2014/main" id="{BEFEDD13-714C-9553-B3D4-E2D59A776DA2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923191" y="3646139"/>
            <a:ext cx="4248207" cy="92234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ak pilkoppling 62">
            <a:extLst>
              <a:ext uri="{FF2B5EF4-FFF2-40B4-BE49-F238E27FC236}">
                <a16:creationId xmlns:a16="http://schemas.microsoft.com/office/drawing/2014/main" id="{4A00906D-07B0-1EAC-7FFA-A578438FEEC3}"/>
              </a:ext>
            </a:extLst>
          </p:cNvPr>
          <p:cNvCxnSpPr>
            <a:cxnSpLocks/>
          </p:cNvCxnSpPr>
          <p:nvPr/>
        </p:nvCxnSpPr>
        <p:spPr>
          <a:xfrm>
            <a:off x="1874040" y="4667736"/>
            <a:ext cx="2139195" cy="762075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ruta 65">
            <a:extLst>
              <a:ext uri="{FF2B5EF4-FFF2-40B4-BE49-F238E27FC236}">
                <a16:creationId xmlns:a16="http://schemas.microsoft.com/office/drawing/2014/main" id="{9168B665-4E03-74AB-6BC9-1E8461EDD8F2}"/>
              </a:ext>
            </a:extLst>
          </p:cNvPr>
          <p:cNvSpPr txBox="1"/>
          <p:nvPr/>
        </p:nvSpPr>
        <p:spPr>
          <a:xfrm>
            <a:off x="3010618" y="6001708"/>
            <a:ext cx="1253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FF0000"/>
                </a:solidFill>
              </a:rPr>
              <a:t>If data from PRIO </a:t>
            </a:r>
            <a:r>
              <a:rPr lang="sv-SE" sz="800" dirty="0" err="1">
                <a:solidFill>
                  <a:srgbClr val="FF0000"/>
                </a:solidFill>
              </a:rPr>
              <a:t>bellow</a:t>
            </a:r>
            <a:r>
              <a:rPr lang="sv-SE" sz="800" dirty="0">
                <a:solidFill>
                  <a:srgbClr val="FF0000"/>
                </a:solidFill>
              </a:rPr>
              <a:t> 3V,  show </a:t>
            </a:r>
            <a:r>
              <a:rPr lang="sv-SE" sz="800" dirty="0" err="1">
                <a:solidFill>
                  <a:srgbClr val="FF0000"/>
                </a:solidFill>
              </a:rPr>
              <a:t>warning</a:t>
            </a:r>
            <a:r>
              <a:rPr lang="sv-SE" sz="800" dirty="0">
                <a:solidFill>
                  <a:srgbClr val="FF0000"/>
                </a:solidFill>
              </a:rPr>
              <a:t> in </a:t>
            </a:r>
            <a:r>
              <a:rPr lang="sv-SE" sz="800" dirty="0" err="1">
                <a:solidFill>
                  <a:srgbClr val="FF0000"/>
                </a:solidFill>
              </a:rPr>
              <a:t>field</a:t>
            </a:r>
            <a:endParaRPr lang="sv-SE" sz="800" dirty="0">
              <a:solidFill>
                <a:srgbClr val="FF0000"/>
              </a:solidFill>
            </a:endParaRPr>
          </a:p>
          <a:p>
            <a:r>
              <a:rPr lang="sv-SE" sz="800" dirty="0">
                <a:solidFill>
                  <a:srgbClr val="7030A0"/>
                </a:solidFill>
              </a:rPr>
              <a:t>If RXXX </a:t>
            </a:r>
            <a:r>
              <a:rPr lang="sv-SE" sz="800" dirty="0" err="1">
                <a:solidFill>
                  <a:srgbClr val="7030A0"/>
                </a:solidFill>
              </a:rPr>
              <a:t>below</a:t>
            </a:r>
            <a:r>
              <a:rPr lang="sv-SE" sz="800" dirty="0">
                <a:solidFill>
                  <a:srgbClr val="7030A0"/>
                </a:solidFill>
              </a:rPr>
              <a:t> 54 show urgent </a:t>
            </a:r>
            <a:r>
              <a:rPr lang="sv-SE" sz="800" dirty="0" err="1">
                <a:solidFill>
                  <a:srgbClr val="7030A0"/>
                </a:solidFill>
              </a:rPr>
              <a:t>warning</a:t>
            </a:r>
            <a:r>
              <a:rPr lang="sv-SE" sz="800" dirty="0">
                <a:solidFill>
                  <a:srgbClr val="7030A0"/>
                </a:solidFill>
              </a:rPr>
              <a:t> on display</a:t>
            </a:r>
          </a:p>
        </p:txBody>
      </p:sp>
      <p:sp>
        <p:nvSpPr>
          <p:cNvPr id="68" name="textruta 67">
            <a:extLst>
              <a:ext uri="{FF2B5EF4-FFF2-40B4-BE49-F238E27FC236}">
                <a16:creationId xmlns:a16="http://schemas.microsoft.com/office/drawing/2014/main" id="{898053B6-247D-6AA9-24D8-157A2D505044}"/>
              </a:ext>
            </a:extLst>
          </p:cNvPr>
          <p:cNvSpPr txBox="1"/>
          <p:nvPr/>
        </p:nvSpPr>
        <p:spPr>
          <a:xfrm>
            <a:off x="5910563" y="5334379"/>
            <a:ext cx="1508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800" dirty="0">
                <a:solidFill>
                  <a:srgbClr val="00B0F0"/>
                </a:solidFill>
              </a:rPr>
              <a:t>Touch </a:t>
            </a:r>
            <a:r>
              <a:rPr lang="sv-SE" sz="800" dirty="0" err="1">
                <a:solidFill>
                  <a:srgbClr val="00B0F0"/>
                </a:solidFill>
              </a:rPr>
              <a:t>functions</a:t>
            </a:r>
            <a:r>
              <a:rPr lang="sv-SE" sz="800" dirty="0">
                <a:solidFill>
                  <a:srgbClr val="00B0F0"/>
                </a:solidFill>
              </a:rPr>
              <a:t>, transmitt and ask for </a:t>
            </a:r>
            <a:r>
              <a:rPr lang="sv-SE" sz="800" dirty="0" err="1">
                <a:solidFill>
                  <a:srgbClr val="00B0F0"/>
                </a:solidFill>
              </a:rPr>
              <a:t>acnolidgement</a:t>
            </a:r>
            <a:endParaRPr lang="sv-SE" sz="800" dirty="0">
              <a:solidFill>
                <a:srgbClr val="00B0F0"/>
              </a:solidFill>
            </a:endParaRPr>
          </a:p>
          <a:p>
            <a:r>
              <a:rPr lang="sv-SE" sz="800" dirty="0">
                <a:solidFill>
                  <a:srgbClr val="00B0F0"/>
                </a:solidFill>
              </a:rPr>
              <a:t>Present </a:t>
            </a:r>
            <a:r>
              <a:rPr lang="sv-SE" sz="800" dirty="0" err="1">
                <a:solidFill>
                  <a:srgbClr val="00B0F0"/>
                </a:solidFill>
              </a:rPr>
              <a:t>result</a:t>
            </a:r>
            <a:r>
              <a:rPr lang="sv-SE" sz="800" dirty="0">
                <a:solidFill>
                  <a:srgbClr val="00B0F0"/>
                </a:solidFill>
              </a:rPr>
              <a:t> on </a:t>
            </a:r>
            <a:r>
              <a:rPr lang="sv-SE" sz="800" dirty="0" err="1">
                <a:solidFill>
                  <a:srgbClr val="00B0F0"/>
                </a:solidFill>
              </a:rPr>
              <a:t>screen</a:t>
            </a:r>
            <a:r>
              <a:rPr lang="sv-SE" sz="800" dirty="0">
                <a:solidFill>
                  <a:srgbClr val="00B0F0"/>
                </a:solidFill>
              </a:rPr>
              <a:t>.</a:t>
            </a:r>
          </a:p>
        </p:txBody>
      </p:sp>
      <p:cxnSp>
        <p:nvCxnSpPr>
          <p:cNvPr id="70" name="Rak pilkoppling 69">
            <a:extLst>
              <a:ext uri="{FF2B5EF4-FFF2-40B4-BE49-F238E27FC236}">
                <a16:creationId xmlns:a16="http://schemas.microsoft.com/office/drawing/2014/main" id="{F4046F37-1619-5514-B79E-9F02992AF368}"/>
              </a:ext>
            </a:extLst>
          </p:cNvPr>
          <p:cNvCxnSpPr>
            <a:cxnSpLocks/>
          </p:cNvCxnSpPr>
          <p:nvPr/>
        </p:nvCxnSpPr>
        <p:spPr>
          <a:xfrm>
            <a:off x="1888468" y="4667736"/>
            <a:ext cx="2156781" cy="1002501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ak pilkoppling 72">
            <a:extLst>
              <a:ext uri="{FF2B5EF4-FFF2-40B4-BE49-F238E27FC236}">
                <a16:creationId xmlns:a16="http://schemas.microsoft.com/office/drawing/2014/main" id="{4AAAE3F3-8A8C-0E12-F043-A458BE17A1F3}"/>
              </a:ext>
            </a:extLst>
          </p:cNvPr>
          <p:cNvCxnSpPr>
            <a:cxnSpLocks/>
          </p:cNvCxnSpPr>
          <p:nvPr/>
        </p:nvCxnSpPr>
        <p:spPr>
          <a:xfrm>
            <a:off x="4221753" y="3820142"/>
            <a:ext cx="434246" cy="1189375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ak pilkoppling 74">
            <a:extLst>
              <a:ext uri="{FF2B5EF4-FFF2-40B4-BE49-F238E27FC236}">
                <a16:creationId xmlns:a16="http://schemas.microsoft.com/office/drawing/2014/main" id="{33317966-7282-1E0F-BB11-B1F5AE5F422D}"/>
              </a:ext>
            </a:extLst>
          </p:cNvPr>
          <p:cNvCxnSpPr>
            <a:cxnSpLocks/>
          </p:cNvCxnSpPr>
          <p:nvPr/>
        </p:nvCxnSpPr>
        <p:spPr>
          <a:xfrm>
            <a:off x="2433536" y="1559573"/>
            <a:ext cx="2222160" cy="3449944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ak pilkoppling 77">
            <a:extLst>
              <a:ext uri="{FF2B5EF4-FFF2-40B4-BE49-F238E27FC236}">
                <a16:creationId xmlns:a16="http://schemas.microsoft.com/office/drawing/2014/main" id="{62145410-7D59-4499-1A9A-DC8238380D2B}"/>
              </a:ext>
            </a:extLst>
          </p:cNvPr>
          <p:cNvCxnSpPr>
            <a:cxnSpLocks/>
          </p:cNvCxnSpPr>
          <p:nvPr/>
        </p:nvCxnSpPr>
        <p:spPr>
          <a:xfrm flipH="1">
            <a:off x="4756604" y="1051388"/>
            <a:ext cx="5503103" cy="3879931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ak pilkoppling 80">
            <a:extLst>
              <a:ext uri="{FF2B5EF4-FFF2-40B4-BE49-F238E27FC236}">
                <a16:creationId xmlns:a16="http://schemas.microsoft.com/office/drawing/2014/main" id="{4DFAF672-49C1-CF82-E70B-CD2D9B0CB0DF}"/>
              </a:ext>
            </a:extLst>
          </p:cNvPr>
          <p:cNvCxnSpPr>
            <a:cxnSpLocks/>
            <a:stCxn id="7" idx="0"/>
          </p:cNvCxnSpPr>
          <p:nvPr/>
        </p:nvCxnSpPr>
        <p:spPr>
          <a:xfrm flipH="1">
            <a:off x="5793397" y="4568483"/>
            <a:ext cx="3378001" cy="745022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ruta 85">
            <a:extLst>
              <a:ext uri="{FF2B5EF4-FFF2-40B4-BE49-F238E27FC236}">
                <a16:creationId xmlns:a16="http://schemas.microsoft.com/office/drawing/2014/main" id="{0B7E39FB-F38A-70AD-818A-4E5CC0627B0D}"/>
              </a:ext>
            </a:extLst>
          </p:cNvPr>
          <p:cNvSpPr txBox="1"/>
          <p:nvPr/>
        </p:nvSpPr>
        <p:spPr>
          <a:xfrm>
            <a:off x="508959" y="741872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err="1">
                <a:solidFill>
                  <a:srgbClr val="92D050"/>
                </a:solidFill>
              </a:rPr>
              <a:t>Usage</a:t>
            </a:r>
            <a:r>
              <a:rPr lang="sv-SE" sz="2400" dirty="0">
                <a:solidFill>
                  <a:srgbClr val="92D050"/>
                </a:solidFill>
              </a:rPr>
              <a:t> </a:t>
            </a:r>
            <a:r>
              <a:rPr lang="sv-SE" sz="2400" dirty="0" err="1">
                <a:solidFill>
                  <a:srgbClr val="92D050"/>
                </a:solidFill>
              </a:rPr>
              <a:t>example</a:t>
            </a:r>
            <a:endParaRPr lang="sv-SE" sz="2400" dirty="0">
              <a:solidFill>
                <a:srgbClr val="92D050"/>
              </a:solidFill>
            </a:endParaRPr>
          </a:p>
        </p:txBody>
      </p:sp>
      <p:sp>
        <p:nvSpPr>
          <p:cNvPr id="87" name="textruta 86">
            <a:extLst>
              <a:ext uri="{FF2B5EF4-FFF2-40B4-BE49-F238E27FC236}">
                <a16:creationId xmlns:a16="http://schemas.microsoft.com/office/drawing/2014/main" id="{6377E9DA-0F42-FD20-B7FE-7EBCFF11FAAB}"/>
              </a:ext>
            </a:extLst>
          </p:cNvPr>
          <p:cNvSpPr txBox="1"/>
          <p:nvPr/>
        </p:nvSpPr>
        <p:spPr>
          <a:xfrm>
            <a:off x="4315680" y="2853626"/>
            <a:ext cx="173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RL-RC8</a:t>
            </a:r>
          </a:p>
          <a:p>
            <a:r>
              <a:rPr lang="sv-SE" sz="800" dirty="0">
                <a:solidFill>
                  <a:schemeClr val="accent6"/>
                </a:solidFill>
              </a:rPr>
              <a:t>      </a:t>
            </a:r>
            <a:r>
              <a:rPr lang="sv-SE" sz="800" dirty="0" err="1">
                <a:solidFill>
                  <a:schemeClr val="accent6"/>
                </a:solidFill>
              </a:rPr>
              <a:t>button</a:t>
            </a:r>
            <a:r>
              <a:rPr lang="sv-SE" sz="800" dirty="0">
                <a:solidFill>
                  <a:schemeClr val="accent6"/>
                </a:solidFill>
              </a:rPr>
              <a:t> </a:t>
            </a:r>
            <a:r>
              <a:rPr lang="sv-SE" sz="800" dirty="0" err="1">
                <a:solidFill>
                  <a:schemeClr val="accent6"/>
                </a:solidFill>
              </a:rPr>
              <a:t>functions</a:t>
            </a:r>
            <a:r>
              <a:rPr lang="sv-SE" sz="800" dirty="0">
                <a:solidFill>
                  <a:schemeClr val="accent6"/>
                </a:solidFill>
              </a:rPr>
              <a:t>, transmitt and</a:t>
            </a:r>
          </a:p>
          <a:p>
            <a:r>
              <a:rPr lang="sv-SE" sz="800" dirty="0">
                <a:solidFill>
                  <a:schemeClr val="accent6"/>
                </a:solidFill>
              </a:rPr>
              <a:t>           ask for </a:t>
            </a:r>
            <a:r>
              <a:rPr lang="sv-SE" sz="800" dirty="0" err="1">
                <a:solidFill>
                  <a:schemeClr val="accent6"/>
                </a:solidFill>
              </a:rPr>
              <a:t>acnolidgement</a:t>
            </a:r>
            <a:endParaRPr lang="sv-SE" sz="800" dirty="0">
              <a:solidFill>
                <a:schemeClr val="accent6"/>
              </a:solidFill>
            </a:endParaRPr>
          </a:p>
          <a:p>
            <a:r>
              <a:rPr lang="sv-SE" sz="800" dirty="0">
                <a:solidFill>
                  <a:schemeClr val="accent6"/>
                </a:solidFill>
              </a:rPr>
              <a:t>              </a:t>
            </a:r>
            <a:r>
              <a:rPr lang="sv-SE" sz="800" dirty="0">
                <a:solidFill>
                  <a:srgbClr val="00B0F0"/>
                </a:solidFill>
              </a:rPr>
              <a:t>Present inputs on display</a:t>
            </a:r>
          </a:p>
        </p:txBody>
      </p:sp>
    </p:spTree>
    <p:extLst>
      <p:ext uri="{BB962C8B-B14F-4D97-AF65-F5344CB8AC3E}">
        <p14:creationId xmlns:p14="http://schemas.microsoft.com/office/powerpoint/2010/main" val="1540461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D85E82F8-3000-D6EF-260A-F2E53AEC700B}"/>
              </a:ext>
            </a:extLst>
          </p:cNvPr>
          <p:cNvSpPr txBox="1"/>
          <p:nvPr/>
        </p:nvSpPr>
        <p:spPr>
          <a:xfrm>
            <a:off x="508959" y="741872"/>
            <a:ext cx="458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PRIO, RL PRIO-MB, RL-MB-Link</a:t>
            </a:r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FA964E1B-9494-1401-18F8-571C15A08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594" y="1203537"/>
            <a:ext cx="4591689" cy="3258005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193B85CD-C38E-B41D-017F-64EDDC7F4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717" y="1203537"/>
            <a:ext cx="4591691" cy="5210902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7B8BF294-7501-5ABF-D2CD-9A7859BA6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592" y="4461542"/>
            <a:ext cx="4591691" cy="1362265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CB20031C-D45E-F2F2-7C1E-865B22EB8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1592" y="5980664"/>
            <a:ext cx="4601217" cy="67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4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D85E82F8-3000-D6EF-260A-F2E53AEC700B}"/>
              </a:ext>
            </a:extLst>
          </p:cNvPr>
          <p:cNvSpPr txBox="1"/>
          <p:nvPr/>
        </p:nvSpPr>
        <p:spPr>
          <a:xfrm>
            <a:off x="508959" y="741872"/>
            <a:ext cx="1341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PROP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EB7E524A-CCF9-59C9-5C9F-9DA80F818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05" y="1206848"/>
            <a:ext cx="4791501" cy="545339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55316D5A-0B7B-04EA-5C94-026648685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596" y="1368743"/>
            <a:ext cx="4791501" cy="176718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C5552F07-2327-F9AB-7CD7-995EED466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596" y="1203537"/>
            <a:ext cx="4791499" cy="172150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3C21D51A-2DB4-2807-D3CB-F6566D05E4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4784" y="3251162"/>
            <a:ext cx="2054444" cy="3071004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FA34D981-CF88-4EFF-128A-E346C72388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0013" y="3251162"/>
            <a:ext cx="1603082" cy="3359109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95349FDE-AFEB-9A15-7E41-E39B1D6192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3484" y="6274192"/>
            <a:ext cx="3756529" cy="38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76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D85E82F8-3000-D6EF-260A-F2E53AEC700B}"/>
              </a:ext>
            </a:extLst>
          </p:cNvPr>
          <p:cNvSpPr txBox="1"/>
          <p:nvPr/>
        </p:nvSpPr>
        <p:spPr>
          <a:xfrm>
            <a:off x="508959" y="741872"/>
            <a:ext cx="1770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ROUTER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F15A4AD2-3AAB-E5D5-B2DB-23C213D74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9" y="1203537"/>
            <a:ext cx="5233923" cy="5454880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90EDD29-AC09-D7F1-D395-EB3C13ECC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117" y="1383065"/>
            <a:ext cx="5233923" cy="188504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340F40AC-4775-8F3B-F1E5-A38933F47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118" y="1203537"/>
            <a:ext cx="5233923" cy="17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D85E82F8-3000-D6EF-260A-F2E53AEC700B}"/>
              </a:ext>
            </a:extLst>
          </p:cNvPr>
          <p:cNvSpPr txBox="1"/>
          <p:nvPr/>
        </p:nvSpPr>
        <p:spPr>
          <a:xfrm>
            <a:off x="508959" y="741872"/>
            <a:ext cx="1720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92D050"/>
                </a:solidFill>
              </a:rPr>
              <a:t>RL DISPLAY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EAE2DAA-F9D9-FD8A-0DA4-81473D225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9" y="1203537"/>
            <a:ext cx="5375877" cy="5210355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65B93775-A5B6-5BF9-1945-9F7854BB7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166" y="1203537"/>
            <a:ext cx="5375877" cy="194309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1EDAEE3F-2EA6-81E1-A414-93E730F26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164" y="1389220"/>
            <a:ext cx="5375877" cy="1648026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07C3B735-18A7-D71E-572B-808DBEBC87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164" y="3177255"/>
            <a:ext cx="5375877" cy="735040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56CBC74C-7D5C-5143-D177-D766ABED76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2128" y="3994376"/>
            <a:ext cx="3280913" cy="241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27727"/>
      </p:ext>
    </p:extLst>
  </p:cSld>
  <p:clrMapOvr>
    <a:masterClrMapping/>
  </p:clrMapOvr>
</p:sld>
</file>

<file path=ppt/theme/theme1.xml><?xml version="1.0" encoding="utf-8"?>
<a:theme xmlns:a="http://schemas.openxmlformats.org/drawingml/2006/main" name="Utdelning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1209663_TF56390039_Win32" id="{512CAAF2-55AC-4764-9793-ACA9CDF7E070}" vid="{5E4AEA16-257D-4B1F-99E2-19586E6F41D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3A023E3C40BDE44A4A26E79A9A5CA64" ma:contentTypeVersion="17" ma:contentTypeDescription="Skapa ett nytt dokument." ma:contentTypeScope="" ma:versionID="b14aa30fc98d17598139da000c76b15a">
  <xsd:schema xmlns:xsd="http://www.w3.org/2001/XMLSchema" xmlns:xs="http://www.w3.org/2001/XMLSchema" xmlns:p="http://schemas.microsoft.com/office/2006/metadata/properties" xmlns:ns2="755d47b9-3730-4178-a636-3bc41a386b3c" xmlns:ns3="81a403b5-da36-4f8c-b606-556016cd524a" targetNamespace="http://schemas.microsoft.com/office/2006/metadata/properties" ma:root="true" ma:fieldsID="5e7fecf727de60cc90f52bef57b703b6" ns2:_="" ns3:_="">
    <xsd:import namespace="755d47b9-3730-4178-a636-3bc41a386b3c"/>
    <xsd:import namespace="81a403b5-da36-4f8c-b606-556016cd52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d47b9-3730-4178-a636-3bc41a386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ildmarkeringar" ma:readOnly="false" ma:fieldId="{5cf76f15-5ced-4ddc-b409-7134ff3c332f}" ma:taxonomyMulti="true" ma:sspId="88dee864-13b9-4928-8307-dfd30de8ab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403b5-da36-4f8c-b606-556016cd524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9e0e2c52-2d6d-4aff-a3ac-05701414bed7}" ma:internalName="TaxCatchAll" ma:showField="CatchAllData" ma:web="81a403b5-da36-4f8c-b606-556016cd52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1a403b5-da36-4f8c-b606-556016cd524a" xsi:nil="true"/>
    <lcf76f155ced4ddcb4097134ff3c332f xmlns="755d47b9-3730-4178-a636-3bc41a386b3c">
      <Terms xmlns="http://schemas.microsoft.com/office/infopath/2007/PartnerControls"/>
    </lcf76f155ced4ddcb4097134ff3c332f>
    <SharedWithUsers xmlns="81a403b5-da36-4f8c-b606-556016cd524a">
      <UserInfo>
        <DisplayName>Fredrik Röckner</DisplayName>
        <AccountId>13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08321D-3F4C-412B-86E1-8BD229DFB8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d47b9-3730-4178-a636-3bc41a386b3c"/>
    <ds:schemaRef ds:uri="81a403b5-da36-4f8c-b606-556016cd52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882BC6-0CCD-4EFD-8929-72829D5DDD37}">
  <ds:schemaRefs>
    <ds:schemaRef ds:uri="http://schemas.microsoft.com/office/2006/metadata/properties"/>
    <ds:schemaRef ds:uri="http://schemas.microsoft.com/office/infopath/2007/PartnerControls"/>
    <ds:schemaRef ds:uri="81a403b5-da36-4f8c-b606-556016cd524a"/>
    <ds:schemaRef ds:uri="755d47b9-3730-4178-a636-3bc41a386b3c"/>
  </ds:schemaRefs>
</ds:datastoreItem>
</file>

<file path=customXml/itemProps3.xml><?xml version="1.0" encoding="utf-8"?>
<ds:datastoreItem xmlns:ds="http://schemas.openxmlformats.org/officeDocument/2006/customXml" ds:itemID="{88293EA3-6350-4FBF-BB91-8787C16068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{EFF06243-DDB2-4EA6-A922-7E291BDCF34B}tf56390039_win32</Template>
  <TotalTime>5640</TotalTime>
  <Words>575</Words>
  <Application>Microsoft Macintosh PowerPoint</Application>
  <PresentationFormat>Bredbild</PresentationFormat>
  <Paragraphs>131</Paragraphs>
  <Slides>9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Wingdings 2</vt:lpstr>
      <vt:lpstr>Utdelning</vt:lpstr>
      <vt:lpstr>RADIOLOGIC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RADIOLOGIC</dc:title>
  <dc:creator>Markus Hjelte Söderros</dc:creator>
  <cp:lastModifiedBy>Fredrik Röckner</cp:lastModifiedBy>
  <cp:revision>3</cp:revision>
  <dcterms:created xsi:type="dcterms:W3CDTF">2023-12-15T09:39:31Z</dcterms:created>
  <dcterms:modified xsi:type="dcterms:W3CDTF">2023-12-29T11:43:16Z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0x010100A3A023E3C40BDE44A4A26E79A9A5CA64</vt:lpwstr>
  </property>
  <property fmtid="{D5CDD505-2E9C-101B-9397-08002B2CF9AE}" pid="3" name="MediaServiceImageTags">
    <vt:lpwstr/>
  </property>
</Properties>
</file>