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6" r:id="rId2"/>
    <p:sldId id="264" r:id="rId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8FC8"/>
    <a:srgbClr val="F2F2F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7"/>
    <p:restoredTop sz="96327"/>
  </p:normalViewPr>
  <p:slideViewPr>
    <p:cSldViewPr snapToGrid="0" snapToObjects="1" showGuides="1">
      <p:cViewPr varScale="1">
        <p:scale>
          <a:sx n="136" d="100"/>
          <a:sy n="136" d="100"/>
        </p:scale>
        <p:origin x="9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E9077704-1E4A-D74D-BF32-2F6A3CC7582A}" type="datetimeFigureOut">
              <a:rPr lang="it-IT" smtClean="0"/>
              <a:t>21/06/2024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1824248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077704-1E4A-D74D-BF32-2F6A3CC7582A}" type="datetimeFigureOut">
              <a:rPr lang="it-IT" smtClean="0"/>
              <a:t>21/06/2024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267689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077704-1E4A-D74D-BF32-2F6A3CC7582A}" type="datetimeFigureOut">
              <a:rPr lang="it-IT" smtClean="0"/>
              <a:t>21/06/2024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3785955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9077704-1E4A-D74D-BF32-2F6A3CC7582A}" type="datetimeFigureOut">
              <a:rPr lang="it-IT" smtClean="0"/>
              <a:t>21/06/2024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144881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E9077704-1E4A-D74D-BF32-2F6A3CC7582A}" type="datetimeFigureOut">
              <a:rPr lang="it-IT" smtClean="0"/>
              <a:t>21/06/2024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399364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9077704-1E4A-D74D-BF32-2F6A3CC7582A}" type="datetimeFigureOut">
              <a:rPr lang="it-IT" smtClean="0"/>
              <a:t>21/06/2024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1526938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4" name="Content Placeholder 3"/>
          <p:cNvSpPr>
            <a:spLocks noGrp="1"/>
          </p:cNvSpPr>
          <p:nvPr>
            <p:ph sz="half" idx="2"/>
          </p:nvPr>
        </p:nvSpPr>
        <p:spPr>
          <a:xfrm>
            <a:off x="629842" y="1878806"/>
            <a:ext cx="3868340"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gli stili del testo dello schema</a:t>
            </a:r>
          </a:p>
        </p:txBody>
      </p:sp>
      <p:sp>
        <p:nvSpPr>
          <p:cNvPr id="6" name="Content Placeholder 5"/>
          <p:cNvSpPr>
            <a:spLocks noGrp="1"/>
          </p:cNvSpPr>
          <p:nvPr>
            <p:ph sz="quarter" idx="4"/>
          </p:nvPr>
        </p:nvSpPr>
        <p:spPr>
          <a:xfrm>
            <a:off x="4629150" y="1878806"/>
            <a:ext cx="3887391" cy="276344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E9077704-1E4A-D74D-BF32-2F6A3CC7582A}" type="datetimeFigureOut">
              <a:rPr lang="it-IT" smtClean="0"/>
              <a:t>21/06/2024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2096847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E9077704-1E4A-D74D-BF32-2F6A3CC7582A}" type="datetimeFigureOut">
              <a:rPr lang="it-IT" smtClean="0"/>
              <a:t>21/06/2024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2557685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77704-1E4A-D74D-BF32-2F6A3CC7582A}" type="datetimeFigureOut">
              <a:rPr lang="it-IT" smtClean="0"/>
              <a:t>21/06/2024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429320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9077704-1E4A-D74D-BF32-2F6A3CC7582A}" type="datetimeFigureOut">
              <a:rPr lang="it-IT" smtClean="0"/>
              <a:t>21/06/2024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1893919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E9077704-1E4A-D74D-BF32-2F6A3CC7582A}" type="datetimeFigureOut">
              <a:rPr lang="it-IT" smtClean="0"/>
              <a:t>21/06/2024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DAC2FEED-E8ED-CF48-A6FE-093A926D530A}" type="slidenum">
              <a:rPr lang="it-IT" smtClean="0"/>
              <a:t>‹Nº›</a:t>
            </a:fld>
            <a:endParaRPr lang="it-IT"/>
          </a:p>
        </p:txBody>
      </p:sp>
    </p:spTree>
    <p:extLst>
      <p:ext uri="{BB962C8B-B14F-4D97-AF65-F5344CB8AC3E}">
        <p14:creationId xmlns:p14="http://schemas.microsoft.com/office/powerpoint/2010/main" val="1316718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9077704-1E4A-D74D-BF32-2F6A3CC7582A}" type="datetimeFigureOut">
              <a:rPr lang="it-IT" smtClean="0"/>
              <a:t>21/06/2024</a:t>
            </a:fld>
            <a:endParaRPr lang="it-IT"/>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DAC2FEED-E8ED-CF48-A6FE-093A926D530A}" type="slidenum">
              <a:rPr lang="it-IT" smtClean="0"/>
              <a:t>‹Nº›</a:t>
            </a:fld>
            <a:endParaRPr lang="it-IT"/>
          </a:p>
        </p:txBody>
      </p:sp>
    </p:spTree>
    <p:extLst>
      <p:ext uri="{BB962C8B-B14F-4D97-AF65-F5344CB8AC3E}">
        <p14:creationId xmlns:p14="http://schemas.microsoft.com/office/powerpoint/2010/main" val="553699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CAEA161F-A577-4971-400B-94EEC93BA4DC}"/>
              </a:ext>
            </a:extLst>
          </p:cNvPr>
          <p:cNvSpPr txBox="1"/>
          <p:nvPr/>
        </p:nvSpPr>
        <p:spPr>
          <a:xfrm>
            <a:off x="1759880" y="2842697"/>
            <a:ext cx="6517845" cy="2246769"/>
          </a:xfrm>
          <a:prstGeom prst="rect">
            <a:avLst/>
          </a:prstGeom>
          <a:noFill/>
        </p:spPr>
        <p:txBody>
          <a:bodyPr wrap="square" rtlCol="0">
            <a:spAutoFit/>
          </a:bodyPr>
          <a:lstStyle/>
          <a:p>
            <a:r>
              <a:rPr lang="en-US" sz="1400" b="1" dirty="0">
                <a:solidFill>
                  <a:schemeClr val="tx1">
                    <a:lumMod val="75000"/>
                    <a:lumOff val="25000"/>
                  </a:schemeClr>
                </a:solidFill>
                <a:latin typeface="Montserrat" pitchFamily="2" charset="77"/>
              </a:rPr>
              <a:t>Radio frequency (RF) discharge technology for remote optics cleaning in harsh environments.</a:t>
            </a:r>
            <a:endParaRPr lang="it-IT" sz="1400" b="1" dirty="0">
              <a:solidFill>
                <a:schemeClr val="tx1">
                  <a:lumMod val="75000"/>
                  <a:lumOff val="25000"/>
                </a:schemeClr>
              </a:solidFill>
              <a:latin typeface="Montserrat" pitchFamily="2" charset="77"/>
            </a:endParaRPr>
          </a:p>
          <a:p>
            <a:pPr marL="285750" indent="-285750">
              <a:buFont typeface="Arial"/>
              <a:buChar char="•"/>
            </a:pPr>
            <a:endParaRPr lang="it-IT" sz="1400" dirty="0">
              <a:solidFill>
                <a:schemeClr val="tx1">
                  <a:lumMod val="75000"/>
                  <a:lumOff val="25000"/>
                </a:schemeClr>
              </a:solidFill>
              <a:latin typeface="Montserrat" pitchFamily="2" charset="77"/>
            </a:endParaRPr>
          </a:p>
          <a:p>
            <a:pPr marL="285750" indent="-285750" algn="just">
              <a:buFont typeface="Arial"/>
              <a:buChar char="•"/>
            </a:pPr>
            <a:r>
              <a:rPr lang="en-US" sz="1400" dirty="0">
                <a:solidFill>
                  <a:schemeClr val="tx1">
                    <a:lumMod val="75000"/>
                    <a:lumOff val="25000"/>
                  </a:schemeClr>
                </a:solidFill>
                <a:latin typeface="Montserrat" pitchFamily="2" charset="77"/>
              </a:rPr>
              <a:t>The University of Basel has developed an innovative RF discharge technology to clean optical systems in harsh environments. The team has optimized radio frequency plasma cleaning parameters based on optics geometry, RF power, and coating type, using optical emission spectroscopy to gauge cleanliness and signal when cleaning is complete. This method preserves the longevity of optics, enhances cleaning efficiency and energy conservation.</a:t>
            </a:r>
            <a:endParaRPr lang="it-IT" sz="1400" dirty="0">
              <a:solidFill>
                <a:schemeClr val="tx1">
                  <a:lumMod val="75000"/>
                  <a:lumOff val="25000"/>
                </a:schemeClr>
              </a:solidFill>
              <a:latin typeface="Montserrat" pitchFamily="2" charset="77"/>
            </a:endParaRPr>
          </a:p>
        </p:txBody>
      </p:sp>
      <p:sp>
        <p:nvSpPr>
          <p:cNvPr id="7" name="Rettangolo 6">
            <a:extLst>
              <a:ext uri="{FF2B5EF4-FFF2-40B4-BE49-F238E27FC236}">
                <a16:creationId xmlns:a16="http://schemas.microsoft.com/office/drawing/2014/main" id="{E6A06C6F-2069-29CD-4EF2-18DACE5044C1}"/>
              </a:ext>
            </a:extLst>
          </p:cNvPr>
          <p:cNvSpPr/>
          <p:nvPr/>
        </p:nvSpPr>
        <p:spPr>
          <a:xfrm>
            <a:off x="6553200" y="687216"/>
            <a:ext cx="1957136" cy="1957136"/>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ln>
                <a:solidFill>
                  <a:schemeClr val="bg2"/>
                </a:solidFill>
              </a:ln>
              <a:noFill/>
            </a:endParaRPr>
          </a:p>
        </p:txBody>
      </p:sp>
      <p:sp>
        <p:nvSpPr>
          <p:cNvPr id="10" name="CasellaDiTesto 9">
            <a:extLst>
              <a:ext uri="{FF2B5EF4-FFF2-40B4-BE49-F238E27FC236}">
                <a16:creationId xmlns:a16="http://schemas.microsoft.com/office/drawing/2014/main" id="{796230DE-F1CD-247A-8628-F6800C4FCE13}"/>
              </a:ext>
            </a:extLst>
          </p:cNvPr>
          <p:cNvSpPr txBox="1"/>
          <p:nvPr/>
        </p:nvSpPr>
        <p:spPr>
          <a:xfrm>
            <a:off x="1759881" y="687216"/>
            <a:ext cx="5130205" cy="1025474"/>
          </a:xfrm>
          <a:prstGeom prst="rect">
            <a:avLst/>
          </a:prstGeom>
          <a:noFill/>
        </p:spPr>
        <p:txBody>
          <a:bodyPr wrap="square" rtlCol="0">
            <a:spAutoFit/>
          </a:bodyPr>
          <a:lstStyle/>
          <a:p>
            <a:r>
              <a:rPr lang="it-IT" sz="2200" b="1" dirty="0">
                <a:solidFill>
                  <a:schemeClr val="tx1">
                    <a:lumMod val="75000"/>
                    <a:lumOff val="25000"/>
                  </a:schemeClr>
                </a:solidFill>
                <a:effectLst/>
                <a:latin typeface="Montserrat" pitchFamily="2" charset="77"/>
              </a:rPr>
              <a:t>Technology transfer </a:t>
            </a:r>
            <a:r>
              <a:rPr lang="it-IT" sz="2200" b="1" dirty="0" err="1">
                <a:solidFill>
                  <a:schemeClr val="tx1">
                    <a:lumMod val="75000"/>
                    <a:lumOff val="25000"/>
                  </a:schemeClr>
                </a:solidFill>
                <a:effectLst/>
                <a:latin typeface="Montserrat" pitchFamily="2" charset="77"/>
              </a:rPr>
              <a:t>proposal</a:t>
            </a:r>
            <a:r>
              <a:rPr lang="it-IT" sz="2200" b="1" dirty="0">
                <a:solidFill>
                  <a:schemeClr val="tx1">
                    <a:lumMod val="75000"/>
                    <a:lumOff val="25000"/>
                  </a:schemeClr>
                </a:solidFill>
                <a:effectLst/>
                <a:latin typeface="Montserrat" pitchFamily="2" charset="77"/>
              </a:rPr>
              <a:t> BSBF2024</a:t>
            </a:r>
          </a:p>
          <a:p>
            <a:pPr>
              <a:lnSpc>
                <a:spcPct val="150000"/>
              </a:lnSpc>
            </a:pPr>
            <a:r>
              <a:rPr lang="en-US" sz="1250" dirty="0">
                <a:solidFill>
                  <a:schemeClr val="tx1">
                    <a:lumMod val="75000"/>
                    <a:lumOff val="25000"/>
                  </a:schemeClr>
                </a:solidFill>
                <a:latin typeface="Montserrat" pitchFamily="2" charset="77"/>
                <a:cs typeface="Arial" panose="020B0604020202020204" pitchFamily="34" charset="0"/>
              </a:rPr>
              <a:t>Call for partnership, knowledge and technology transfer</a:t>
            </a:r>
            <a:endParaRPr lang="it-IT" sz="1250" dirty="0">
              <a:solidFill>
                <a:schemeClr val="tx1">
                  <a:lumMod val="75000"/>
                  <a:lumOff val="25000"/>
                </a:schemeClr>
              </a:solidFill>
              <a:effectLst/>
              <a:latin typeface="Montserrat" pitchFamily="2" charset="77"/>
              <a:cs typeface="Arial" panose="020B0604020202020204" pitchFamily="34" charset="0"/>
            </a:endParaRPr>
          </a:p>
        </p:txBody>
      </p:sp>
      <p:grpSp>
        <p:nvGrpSpPr>
          <p:cNvPr id="3" name="Grupo 2">
            <a:extLst>
              <a:ext uri="{FF2B5EF4-FFF2-40B4-BE49-F238E27FC236}">
                <a16:creationId xmlns:a16="http://schemas.microsoft.com/office/drawing/2014/main" id="{5661F80F-4D12-A4D8-76EB-3A2B325FD9EB}"/>
              </a:ext>
            </a:extLst>
          </p:cNvPr>
          <p:cNvGrpSpPr/>
          <p:nvPr/>
        </p:nvGrpSpPr>
        <p:grpSpPr>
          <a:xfrm>
            <a:off x="6613768" y="879544"/>
            <a:ext cx="1836000" cy="1617900"/>
            <a:chOff x="6613768" y="879544"/>
            <a:chExt cx="1836000" cy="1617900"/>
          </a:xfrm>
        </p:grpSpPr>
        <p:pic>
          <p:nvPicPr>
            <p:cNvPr id="2" name="Picture 4">
              <a:extLst>
                <a:ext uri="{FF2B5EF4-FFF2-40B4-BE49-F238E27FC236}">
                  <a16:creationId xmlns:a16="http://schemas.microsoft.com/office/drawing/2014/main" id="{4F2A59DB-F77A-3C5F-5723-D50E4598C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810" y="1857163"/>
              <a:ext cx="1491916" cy="640281"/>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0D4E237E-90B7-4FA7-9F6F-28699FC540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3768" y="879544"/>
              <a:ext cx="1836000" cy="6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49870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Ovale 7">
            <a:extLst>
              <a:ext uri="{FF2B5EF4-FFF2-40B4-BE49-F238E27FC236}">
                <a16:creationId xmlns:a16="http://schemas.microsoft.com/office/drawing/2014/main" id="{70C0C6FD-D9D5-4C81-204F-28C50983FFBD}"/>
              </a:ext>
            </a:extLst>
          </p:cNvPr>
          <p:cNvSpPr/>
          <p:nvPr/>
        </p:nvSpPr>
        <p:spPr>
          <a:xfrm>
            <a:off x="829733" y="3606800"/>
            <a:ext cx="615244" cy="6152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CasellaDiTesto 4">
            <a:extLst>
              <a:ext uri="{FF2B5EF4-FFF2-40B4-BE49-F238E27FC236}">
                <a16:creationId xmlns:a16="http://schemas.microsoft.com/office/drawing/2014/main" id="{5267F076-794F-1340-E452-F264A791DEFF}"/>
              </a:ext>
            </a:extLst>
          </p:cNvPr>
          <p:cNvSpPr txBox="1"/>
          <p:nvPr/>
        </p:nvSpPr>
        <p:spPr>
          <a:xfrm>
            <a:off x="1040449" y="4484740"/>
            <a:ext cx="5750502" cy="646331"/>
          </a:xfrm>
          <a:prstGeom prst="rect">
            <a:avLst/>
          </a:prstGeom>
          <a:noFill/>
        </p:spPr>
        <p:txBody>
          <a:bodyPr wrap="square" rtlCol="0">
            <a:spAutoFit/>
          </a:bodyPr>
          <a:lstStyle/>
          <a:p>
            <a:r>
              <a:rPr lang="it-IT" sz="1200" dirty="0">
                <a:solidFill>
                  <a:schemeClr val="tx1">
                    <a:lumMod val="75000"/>
                    <a:lumOff val="25000"/>
                  </a:schemeClr>
                </a:solidFill>
                <a:latin typeface="Montserrat" pitchFamily="2" charset="77"/>
              </a:rPr>
              <a:t>For more information contact:  </a:t>
            </a:r>
            <a:r>
              <a:rPr lang="it-IT" sz="1200" dirty="0">
                <a:solidFill>
                  <a:schemeClr val="accent1"/>
                </a:solidFill>
                <a:latin typeface="Montserrat" pitchFamily="2" charset="77"/>
              </a:rPr>
              <a:t>technologytransfer@f4e.europa.eu</a:t>
            </a:r>
          </a:p>
          <a:p>
            <a:endParaRPr lang="it-IT" sz="1200" dirty="0">
              <a:solidFill>
                <a:schemeClr val="tx1">
                  <a:lumMod val="75000"/>
                  <a:lumOff val="25000"/>
                </a:schemeClr>
              </a:solidFill>
              <a:latin typeface="Montserrat" pitchFamily="2" charset="77"/>
            </a:endParaRPr>
          </a:p>
          <a:p>
            <a:endParaRPr lang="it-IT" sz="1200" dirty="0">
              <a:solidFill>
                <a:schemeClr val="tx1">
                  <a:lumMod val="75000"/>
                  <a:lumOff val="25000"/>
                </a:schemeClr>
              </a:solidFill>
              <a:latin typeface="Montserrat" pitchFamily="2" charset="77"/>
            </a:endParaRPr>
          </a:p>
        </p:txBody>
      </p:sp>
      <p:sp>
        <p:nvSpPr>
          <p:cNvPr id="6" name="CasellaDiTesto 5">
            <a:extLst>
              <a:ext uri="{FF2B5EF4-FFF2-40B4-BE49-F238E27FC236}">
                <a16:creationId xmlns:a16="http://schemas.microsoft.com/office/drawing/2014/main" id="{47371A15-D7C8-2904-F559-7C93B4AE2E32}"/>
              </a:ext>
            </a:extLst>
          </p:cNvPr>
          <p:cNvSpPr txBox="1"/>
          <p:nvPr/>
        </p:nvSpPr>
        <p:spPr>
          <a:xfrm>
            <a:off x="615275" y="514603"/>
            <a:ext cx="5360409" cy="1035733"/>
          </a:xfrm>
          <a:prstGeom prst="rect">
            <a:avLst/>
          </a:prstGeom>
          <a:noFill/>
        </p:spPr>
        <p:txBody>
          <a:bodyPr wrap="square" rtlCol="0">
            <a:spAutoFit/>
          </a:bodyPr>
          <a:lstStyle/>
          <a:p>
            <a:r>
              <a:rPr lang="it-IT" sz="2200" b="1" dirty="0">
                <a:solidFill>
                  <a:srgbClr val="148FC8"/>
                </a:solidFill>
                <a:effectLst/>
                <a:latin typeface="Montserrat" pitchFamily="2" charset="77"/>
              </a:rPr>
              <a:t>Technology transfer </a:t>
            </a:r>
            <a:r>
              <a:rPr lang="it-IT" sz="2200" b="1" dirty="0" err="1">
                <a:solidFill>
                  <a:srgbClr val="148FC8"/>
                </a:solidFill>
                <a:effectLst/>
                <a:latin typeface="Montserrat" pitchFamily="2" charset="77"/>
              </a:rPr>
              <a:t>proposal</a:t>
            </a:r>
            <a:r>
              <a:rPr lang="it-IT" sz="2200" b="1" dirty="0">
                <a:solidFill>
                  <a:srgbClr val="148FC8"/>
                </a:solidFill>
                <a:effectLst/>
                <a:latin typeface="Montserrat" pitchFamily="2" charset="77"/>
              </a:rPr>
              <a:t> BSBF2024</a:t>
            </a:r>
          </a:p>
          <a:p>
            <a:pPr marL="0" marR="0" lvl="0" indent="0" algn="l" defTabSz="457200" rtl="0" eaLnBrk="1" fontAlgn="auto" latinLnBrk="0" hangingPunct="1">
              <a:lnSpc>
                <a:spcPct val="150000"/>
              </a:lnSpc>
              <a:spcBef>
                <a:spcPts val="0"/>
              </a:spcBef>
              <a:spcAft>
                <a:spcPts val="0"/>
              </a:spcAft>
              <a:buClrTx/>
              <a:buSzTx/>
              <a:buFontTx/>
              <a:buNone/>
              <a:tabLst/>
              <a:defRPr/>
            </a:pPr>
            <a:r>
              <a:rPr kumimoji="0" lang="en-US" sz="125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Arial" panose="020B0604020202020204" pitchFamily="34" charset="0"/>
              </a:rPr>
              <a:t>Call for partnership, knowledge and technology transfer</a:t>
            </a:r>
            <a:endParaRPr kumimoji="0" lang="it-IT" sz="1250" b="0" i="0" u="none" strike="noStrike" kern="1200" cap="none" spc="0" normalizeH="0" baseline="0" noProof="0" dirty="0">
              <a:ln>
                <a:noFill/>
              </a:ln>
              <a:solidFill>
                <a:prstClr val="black">
                  <a:lumMod val="75000"/>
                  <a:lumOff val="25000"/>
                </a:prstClr>
              </a:solidFill>
              <a:effectLst/>
              <a:uLnTx/>
              <a:uFillTx/>
              <a:latin typeface="Montserrat" pitchFamily="2" charset="77"/>
              <a:ea typeface="+mn-ea"/>
              <a:cs typeface="Arial" panose="020B0604020202020204" pitchFamily="34" charset="0"/>
            </a:endParaRPr>
          </a:p>
        </p:txBody>
      </p:sp>
      <p:sp>
        <p:nvSpPr>
          <p:cNvPr id="7" name="Ovale 6">
            <a:extLst>
              <a:ext uri="{FF2B5EF4-FFF2-40B4-BE49-F238E27FC236}">
                <a16:creationId xmlns:a16="http://schemas.microsoft.com/office/drawing/2014/main" id="{75B9E8B8-0A53-278B-FD45-2F25DB7D59AA}"/>
              </a:ext>
            </a:extLst>
          </p:cNvPr>
          <p:cNvSpPr/>
          <p:nvPr/>
        </p:nvSpPr>
        <p:spPr>
          <a:xfrm>
            <a:off x="7065339" y="-537303"/>
            <a:ext cx="1051906" cy="1051906"/>
          </a:xfrm>
          <a:prstGeom prst="ellipse">
            <a:avLst/>
          </a:prstGeom>
          <a:noFill/>
          <a:ln w="57150">
            <a:solidFill>
              <a:srgbClr val="148FC8"/>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9" name="Ovale 8">
            <a:extLst>
              <a:ext uri="{FF2B5EF4-FFF2-40B4-BE49-F238E27FC236}">
                <a16:creationId xmlns:a16="http://schemas.microsoft.com/office/drawing/2014/main" id="{6C23B783-6614-28C5-F8C6-44AF4EEEC571}"/>
              </a:ext>
            </a:extLst>
          </p:cNvPr>
          <p:cNvSpPr/>
          <p:nvPr/>
        </p:nvSpPr>
        <p:spPr>
          <a:xfrm>
            <a:off x="8117245" y="277688"/>
            <a:ext cx="1909012" cy="1909012"/>
          </a:xfrm>
          <a:prstGeom prst="ellipse">
            <a:avLst/>
          </a:prstGeom>
          <a:noFill/>
          <a:ln w="190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nvGrpSpPr>
          <p:cNvPr id="10" name="Gruppo 9">
            <a:extLst>
              <a:ext uri="{FF2B5EF4-FFF2-40B4-BE49-F238E27FC236}">
                <a16:creationId xmlns:a16="http://schemas.microsoft.com/office/drawing/2014/main" id="{B2D6BA6E-3046-EC4E-7755-C9AA0921E1A2}"/>
              </a:ext>
            </a:extLst>
          </p:cNvPr>
          <p:cNvGrpSpPr/>
          <p:nvPr/>
        </p:nvGrpSpPr>
        <p:grpSpPr>
          <a:xfrm rot="5400000">
            <a:off x="7184061" y="4337973"/>
            <a:ext cx="1866367" cy="1287413"/>
            <a:chOff x="4160997" y="1866896"/>
            <a:chExt cx="1036732" cy="715134"/>
          </a:xfrm>
        </p:grpSpPr>
        <p:grpSp>
          <p:nvGrpSpPr>
            <p:cNvPr id="11" name="Gruppo 10">
              <a:extLst>
                <a:ext uri="{FF2B5EF4-FFF2-40B4-BE49-F238E27FC236}">
                  <a16:creationId xmlns:a16="http://schemas.microsoft.com/office/drawing/2014/main" id="{0F1C2B68-D291-FAA5-C333-BA5388AEB26E}"/>
                </a:ext>
              </a:extLst>
            </p:cNvPr>
            <p:cNvGrpSpPr/>
            <p:nvPr/>
          </p:nvGrpSpPr>
          <p:grpSpPr>
            <a:xfrm>
              <a:off x="4165757" y="1866896"/>
              <a:ext cx="1031972" cy="135810"/>
              <a:chOff x="4165757" y="1866896"/>
              <a:chExt cx="1031972" cy="135810"/>
            </a:xfrm>
          </p:grpSpPr>
          <p:sp>
            <p:nvSpPr>
              <p:cNvPr id="35" name="Ovale 34">
                <a:extLst>
                  <a:ext uri="{FF2B5EF4-FFF2-40B4-BE49-F238E27FC236}">
                    <a16:creationId xmlns:a16="http://schemas.microsoft.com/office/drawing/2014/main" id="{E0881F09-E864-B7B8-4EEC-97C6A0E0C5FA}"/>
                  </a:ext>
                </a:extLst>
              </p:cNvPr>
              <p:cNvSpPr/>
              <p:nvPr/>
            </p:nvSpPr>
            <p:spPr>
              <a:xfrm>
                <a:off x="4165757"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6" name="Ovale 35">
                <a:extLst>
                  <a:ext uri="{FF2B5EF4-FFF2-40B4-BE49-F238E27FC236}">
                    <a16:creationId xmlns:a16="http://schemas.microsoft.com/office/drawing/2014/main" id="{7B86E33C-3B59-6FDC-1D16-B38E51DBE132}"/>
                  </a:ext>
                </a:extLst>
              </p:cNvPr>
              <p:cNvSpPr/>
              <p:nvPr/>
            </p:nvSpPr>
            <p:spPr>
              <a:xfrm>
                <a:off x="4344990"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7" name="Ovale 36">
                <a:extLst>
                  <a:ext uri="{FF2B5EF4-FFF2-40B4-BE49-F238E27FC236}">
                    <a16:creationId xmlns:a16="http://schemas.microsoft.com/office/drawing/2014/main" id="{99F967ED-FC7A-4BF4-E9F5-04DA5E111E23}"/>
                  </a:ext>
                </a:extLst>
              </p:cNvPr>
              <p:cNvSpPr/>
              <p:nvPr/>
            </p:nvSpPr>
            <p:spPr>
              <a:xfrm>
                <a:off x="4524223"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8" name="Ovale 37">
                <a:extLst>
                  <a:ext uri="{FF2B5EF4-FFF2-40B4-BE49-F238E27FC236}">
                    <a16:creationId xmlns:a16="http://schemas.microsoft.com/office/drawing/2014/main" id="{055CB818-3AE9-7A60-DC80-85CA888A8E80}"/>
                  </a:ext>
                </a:extLst>
              </p:cNvPr>
              <p:cNvSpPr/>
              <p:nvPr/>
            </p:nvSpPr>
            <p:spPr>
              <a:xfrm>
                <a:off x="4703456" y="1866898"/>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9" name="Ovale 38">
                <a:extLst>
                  <a:ext uri="{FF2B5EF4-FFF2-40B4-BE49-F238E27FC236}">
                    <a16:creationId xmlns:a16="http://schemas.microsoft.com/office/drawing/2014/main" id="{6D13591E-BE0D-F96E-9EB8-9E702B2CFDB0}"/>
                  </a:ext>
                </a:extLst>
              </p:cNvPr>
              <p:cNvSpPr/>
              <p:nvPr/>
            </p:nvSpPr>
            <p:spPr>
              <a:xfrm>
                <a:off x="4882689" y="1866897"/>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40" name="Ovale 39">
                <a:extLst>
                  <a:ext uri="{FF2B5EF4-FFF2-40B4-BE49-F238E27FC236}">
                    <a16:creationId xmlns:a16="http://schemas.microsoft.com/office/drawing/2014/main" id="{D44A6796-1E4C-3875-DBA6-44FE6980057F}"/>
                  </a:ext>
                </a:extLst>
              </p:cNvPr>
              <p:cNvSpPr/>
              <p:nvPr/>
            </p:nvSpPr>
            <p:spPr>
              <a:xfrm>
                <a:off x="5061922"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grpSp>
          <p:nvGrpSpPr>
            <p:cNvPr id="12" name="Gruppo 11">
              <a:extLst>
                <a:ext uri="{FF2B5EF4-FFF2-40B4-BE49-F238E27FC236}">
                  <a16:creationId xmlns:a16="http://schemas.microsoft.com/office/drawing/2014/main" id="{A8065D85-C3D1-79B3-EA3C-9AD1A5707D03}"/>
                </a:ext>
              </a:extLst>
            </p:cNvPr>
            <p:cNvGrpSpPr/>
            <p:nvPr/>
          </p:nvGrpSpPr>
          <p:grpSpPr>
            <a:xfrm>
              <a:off x="4165757" y="2060004"/>
              <a:ext cx="1031972" cy="135810"/>
              <a:chOff x="4165757" y="1866896"/>
              <a:chExt cx="1031972" cy="135810"/>
            </a:xfrm>
          </p:grpSpPr>
          <p:sp>
            <p:nvSpPr>
              <p:cNvPr id="29" name="Ovale 28">
                <a:extLst>
                  <a:ext uri="{FF2B5EF4-FFF2-40B4-BE49-F238E27FC236}">
                    <a16:creationId xmlns:a16="http://schemas.microsoft.com/office/drawing/2014/main" id="{676908BE-8B9F-2693-643D-9C2C9C7C937B}"/>
                  </a:ext>
                </a:extLst>
              </p:cNvPr>
              <p:cNvSpPr/>
              <p:nvPr/>
            </p:nvSpPr>
            <p:spPr>
              <a:xfrm>
                <a:off x="4165757"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0" name="Ovale 29">
                <a:extLst>
                  <a:ext uri="{FF2B5EF4-FFF2-40B4-BE49-F238E27FC236}">
                    <a16:creationId xmlns:a16="http://schemas.microsoft.com/office/drawing/2014/main" id="{DA2B041E-2064-775D-AAC8-748579E13789}"/>
                  </a:ext>
                </a:extLst>
              </p:cNvPr>
              <p:cNvSpPr/>
              <p:nvPr/>
            </p:nvSpPr>
            <p:spPr>
              <a:xfrm>
                <a:off x="4344990"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1" name="Ovale 30">
                <a:extLst>
                  <a:ext uri="{FF2B5EF4-FFF2-40B4-BE49-F238E27FC236}">
                    <a16:creationId xmlns:a16="http://schemas.microsoft.com/office/drawing/2014/main" id="{C27F5438-36AC-5A0F-FAC9-E01DDD72DC86}"/>
                  </a:ext>
                </a:extLst>
              </p:cNvPr>
              <p:cNvSpPr/>
              <p:nvPr/>
            </p:nvSpPr>
            <p:spPr>
              <a:xfrm>
                <a:off x="4524223"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2" name="Ovale 31">
                <a:extLst>
                  <a:ext uri="{FF2B5EF4-FFF2-40B4-BE49-F238E27FC236}">
                    <a16:creationId xmlns:a16="http://schemas.microsoft.com/office/drawing/2014/main" id="{ADDB3D7E-8352-B692-A307-85E74D8D010A}"/>
                  </a:ext>
                </a:extLst>
              </p:cNvPr>
              <p:cNvSpPr/>
              <p:nvPr/>
            </p:nvSpPr>
            <p:spPr>
              <a:xfrm>
                <a:off x="4703456" y="1866898"/>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3" name="Ovale 32">
                <a:extLst>
                  <a:ext uri="{FF2B5EF4-FFF2-40B4-BE49-F238E27FC236}">
                    <a16:creationId xmlns:a16="http://schemas.microsoft.com/office/drawing/2014/main" id="{DEF125BA-4742-9A0A-59CF-FB04D9EB5338}"/>
                  </a:ext>
                </a:extLst>
              </p:cNvPr>
              <p:cNvSpPr/>
              <p:nvPr/>
            </p:nvSpPr>
            <p:spPr>
              <a:xfrm>
                <a:off x="4882689" y="1866897"/>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4" name="Ovale 33">
                <a:extLst>
                  <a:ext uri="{FF2B5EF4-FFF2-40B4-BE49-F238E27FC236}">
                    <a16:creationId xmlns:a16="http://schemas.microsoft.com/office/drawing/2014/main" id="{74782FEC-0DB4-9B25-D577-C23B7A13531E}"/>
                  </a:ext>
                </a:extLst>
              </p:cNvPr>
              <p:cNvSpPr/>
              <p:nvPr/>
            </p:nvSpPr>
            <p:spPr>
              <a:xfrm>
                <a:off x="5061922"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grpSp>
          <p:nvGrpSpPr>
            <p:cNvPr id="15" name="Gruppo 14">
              <a:extLst>
                <a:ext uri="{FF2B5EF4-FFF2-40B4-BE49-F238E27FC236}">
                  <a16:creationId xmlns:a16="http://schemas.microsoft.com/office/drawing/2014/main" id="{08ADB7B0-E5D8-4EAF-F322-6203DB88D734}"/>
                </a:ext>
              </a:extLst>
            </p:cNvPr>
            <p:cNvGrpSpPr/>
            <p:nvPr/>
          </p:nvGrpSpPr>
          <p:grpSpPr>
            <a:xfrm>
              <a:off x="4160997" y="2253112"/>
              <a:ext cx="1031972" cy="135810"/>
              <a:chOff x="4165757" y="1866896"/>
              <a:chExt cx="1031972" cy="135810"/>
            </a:xfrm>
          </p:grpSpPr>
          <p:sp>
            <p:nvSpPr>
              <p:cNvPr id="23" name="Ovale 22">
                <a:extLst>
                  <a:ext uri="{FF2B5EF4-FFF2-40B4-BE49-F238E27FC236}">
                    <a16:creationId xmlns:a16="http://schemas.microsoft.com/office/drawing/2014/main" id="{2470C272-3953-EAA5-3D4D-AAECC8611890}"/>
                  </a:ext>
                </a:extLst>
              </p:cNvPr>
              <p:cNvSpPr/>
              <p:nvPr/>
            </p:nvSpPr>
            <p:spPr>
              <a:xfrm>
                <a:off x="4165757"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4" name="Ovale 23">
                <a:extLst>
                  <a:ext uri="{FF2B5EF4-FFF2-40B4-BE49-F238E27FC236}">
                    <a16:creationId xmlns:a16="http://schemas.microsoft.com/office/drawing/2014/main" id="{3F010739-BD89-22AA-09EE-BEECD89F31D5}"/>
                  </a:ext>
                </a:extLst>
              </p:cNvPr>
              <p:cNvSpPr/>
              <p:nvPr/>
            </p:nvSpPr>
            <p:spPr>
              <a:xfrm>
                <a:off x="4344990"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5" name="Ovale 24">
                <a:extLst>
                  <a:ext uri="{FF2B5EF4-FFF2-40B4-BE49-F238E27FC236}">
                    <a16:creationId xmlns:a16="http://schemas.microsoft.com/office/drawing/2014/main" id="{F2E55585-B04A-FA85-D337-DA9DE2A17287}"/>
                  </a:ext>
                </a:extLst>
              </p:cNvPr>
              <p:cNvSpPr/>
              <p:nvPr/>
            </p:nvSpPr>
            <p:spPr>
              <a:xfrm>
                <a:off x="4524223"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6" name="Ovale 25">
                <a:extLst>
                  <a:ext uri="{FF2B5EF4-FFF2-40B4-BE49-F238E27FC236}">
                    <a16:creationId xmlns:a16="http://schemas.microsoft.com/office/drawing/2014/main" id="{35B27BF0-3B3A-2723-D6B4-EEC1B336C8D0}"/>
                  </a:ext>
                </a:extLst>
              </p:cNvPr>
              <p:cNvSpPr/>
              <p:nvPr/>
            </p:nvSpPr>
            <p:spPr>
              <a:xfrm>
                <a:off x="4703456" y="1866898"/>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7" name="Ovale 26">
                <a:extLst>
                  <a:ext uri="{FF2B5EF4-FFF2-40B4-BE49-F238E27FC236}">
                    <a16:creationId xmlns:a16="http://schemas.microsoft.com/office/drawing/2014/main" id="{E091FCCD-8238-27D1-57A3-2FBCAF3BA68E}"/>
                  </a:ext>
                </a:extLst>
              </p:cNvPr>
              <p:cNvSpPr/>
              <p:nvPr/>
            </p:nvSpPr>
            <p:spPr>
              <a:xfrm>
                <a:off x="4882689" y="1866897"/>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8" name="Ovale 27">
                <a:extLst>
                  <a:ext uri="{FF2B5EF4-FFF2-40B4-BE49-F238E27FC236}">
                    <a16:creationId xmlns:a16="http://schemas.microsoft.com/office/drawing/2014/main" id="{C507C58C-DA2E-4848-B9FB-91DFB3B8D8EE}"/>
                  </a:ext>
                </a:extLst>
              </p:cNvPr>
              <p:cNvSpPr/>
              <p:nvPr/>
            </p:nvSpPr>
            <p:spPr>
              <a:xfrm>
                <a:off x="5061922"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grpSp>
          <p:nvGrpSpPr>
            <p:cNvPr id="16" name="Gruppo 15">
              <a:extLst>
                <a:ext uri="{FF2B5EF4-FFF2-40B4-BE49-F238E27FC236}">
                  <a16:creationId xmlns:a16="http://schemas.microsoft.com/office/drawing/2014/main" id="{03A68913-5EFD-0817-B758-103BCA0DAB06}"/>
                </a:ext>
              </a:extLst>
            </p:cNvPr>
            <p:cNvGrpSpPr/>
            <p:nvPr/>
          </p:nvGrpSpPr>
          <p:grpSpPr>
            <a:xfrm>
              <a:off x="4160997" y="2446220"/>
              <a:ext cx="1031972" cy="135810"/>
              <a:chOff x="4165757" y="1866896"/>
              <a:chExt cx="1031972" cy="135810"/>
            </a:xfrm>
          </p:grpSpPr>
          <p:sp>
            <p:nvSpPr>
              <p:cNvPr id="17" name="Ovale 16">
                <a:extLst>
                  <a:ext uri="{FF2B5EF4-FFF2-40B4-BE49-F238E27FC236}">
                    <a16:creationId xmlns:a16="http://schemas.microsoft.com/office/drawing/2014/main" id="{598C4484-2C2C-EC64-33A6-FF98B80C5198}"/>
                  </a:ext>
                </a:extLst>
              </p:cNvPr>
              <p:cNvSpPr/>
              <p:nvPr/>
            </p:nvSpPr>
            <p:spPr>
              <a:xfrm>
                <a:off x="4165757"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8" name="Ovale 17">
                <a:extLst>
                  <a:ext uri="{FF2B5EF4-FFF2-40B4-BE49-F238E27FC236}">
                    <a16:creationId xmlns:a16="http://schemas.microsoft.com/office/drawing/2014/main" id="{A88E0C6C-BB57-B13B-4269-FB80D054AE4D}"/>
                  </a:ext>
                </a:extLst>
              </p:cNvPr>
              <p:cNvSpPr/>
              <p:nvPr/>
            </p:nvSpPr>
            <p:spPr>
              <a:xfrm>
                <a:off x="4344990"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9" name="Ovale 18">
                <a:extLst>
                  <a:ext uri="{FF2B5EF4-FFF2-40B4-BE49-F238E27FC236}">
                    <a16:creationId xmlns:a16="http://schemas.microsoft.com/office/drawing/2014/main" id="{EB2F2C9F-0516-1691-E09D-1FEF1E16D891}"/>
                  </a:ext>
                </a:extLst>
              </p:cNvPr>
              <p:cNvSpPr/>
              <p:nvPr/>
            </p:nvSpPr>
            <p:spPr>
              <a:xfrm>
                <a:off x="4524223" y="1866899"/>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0" name="Ovale 19">
                <a:extLst>
                  <a:ext uri="{FF2B5EF4-FFF2-40B4-BE49-F238E27FC236}">
                    <a16:creationId xmlns:a16="http://schemas.microsoft.com/office/drawing/2014/main" id="{13300BA2-365A-B58C-A1A8-EB4F6FDF69DE}"/>
                  </a:ext>
                </a:extLst>
              </p:cNvPr>
              <p:cNvSpPr/>
              <p:nvPr/>
            </p:nvSpPr>
            <p:spPr>
              <a:xfrm>
                <a:off x="4703456" y="1866898"/>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1" name="Ovale 20">
                <a:extLst>
                  <a:ext uri="{FF2B5EF4-FFF2-40B4-BE49-F238E27FC236}">
                    <a16:creationId xmlns:a16="http://schemas.microsoft.com/office/drawing/2014/main" id="{34277A3F-FF84-07C3-B22E-74CB718C4470}"/>
                  </a:ext>
                </a:extLst>
              </p:cNvPr>
              <p:cNvSpPr/>
              <p:nvPr/>
            </p:nvSpPr>
            <p:spPr>
              <a:xfrm>
                <a:off x="4882689" y="1866897"/>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22" name="Ovale 21">
                <a:extLst>
                  <a:ext uri="{FF2B5EF4-FFF2-40B4-BE49-F238E27FC236}">
                    <a16:creationId xmlns:a16="http://schemas.microsoft.com/office/drawing/2014/main" id="{3CCC6AE7-0709-58DA-DA80-435119259BF5}"/>
                  </a:ext>
                </a:extLst>
              </p:cNvPr>
              <p:cNvSpPr/>
              <p:nvPr/>
            </p:nvSpPr>
            <p:spPr>
              <a:xfrm>
                <a:off x="5061922" y="1866896"/>
                <a:ext cx="135807" cy="135807"/>
              </a:xfrm>
              <a:prstGeom prst="ellipse">
                <a:avLst/>
              </a:prstGeom>
              <a:solidFill>
                <a:srgbClr val="F2F2F4"/>
              </a:solidFill>
              <a:ln w="5715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grpSp>
      <p:sp>
        <p:nvSpPr>
          <p:cNvPr id="3" name="CuadroTexto 2">
            <a:extLst>
              <a:ext uri="{FF2B5EF4-FFF2-40B4-BE49-F238E27FC236}">
                <a16:creationId xmlns:a16="http://schemas.microsoft.com/office/drawing/2014/main" id="{F7B70CE2-C46E-163E-D509-BE1460498D00}"/>
              </a:ext>
            </a:extLst>
          </p:cNvPr>
          <p:cNvSpPr txBox="1"/>
          <p:nvPr/>
        </p:nvSpPr>
        <p:spPr>
          <a:xfrm>
            <a:off x="476734" y="1671294"/>
            <a:ext cx="5018648" cy="2954655"/>
          </a:xfrm>
          <a:prstGeom prst="rect">
            <a:avLst/>
          </a:prstGeom>
          <a:noFill/>
        </p:spPr>
        <p:txBody>
          <a:bodyPr wrap="square" rtlCol="0">
            <a:spAutoFit/>
          </a:bodyPr>
          <a:lstStyle>
            <a:defPPr>
              <a:defRPr lang="en-US"/>
            </a:defPPr>
            <a:lvl1pPr marL="285750" indent="-285750">
              <a:buFont typeface="Arial"/>
              <a:buChar char="•"/>
              <a:defRPr sz="1400">
                <a:solidFill>
                  <a:schemeClr val="tx1">
                    <a:lumMod val="75000"/>
                    <a:lumOff val="25000"/>
                  </a:schemeClr>
                </a:solidFill>
                <a:latin typeface="Montserrat" pitchFamily="2" charset="77"/>
              </a:defRPr>
            </a:lvl1pPr>
          </a:lstStyle>
          <a:p>
            <a:pPr marL="0" indent="0">
              <a:spcAft>
                <a:spcPts val="600"/>
              </a:spcAft>
              <a:buNone/>
            </a:pPr>
            <a:r>
              <a:rPr lang="it-IT" dirty="0"/>
              <a:t>Benefits of the technology:</a:t>
            </a:r>
          </a:p>
          <a:p>
            <a:pPr>
              <a:spcAft>
                <a:spcPts val="600"/>
              </a:spcAft>
            </a:pPr>
            <a:r>
              <a:rPr lang="it-IT" sz="1100" dirty="0"/>
              <a:t>Enhanced Optical Longevity</a:t>
            </a:r>
          </a:p>
          <a:p>
            <a:pPr>
              <a:spcAft>
                <a:spcPts val="600"/>
              </a:spcAft>
            </a:pPr>
            <a:r>
              <a:rPr lang="it-IT" sz="1100" dirty="0"/>
              <a:t>Optimization of Cleaning Parameters, performing homogenous cleaning and being energy efficient.</a:t>
            </a:r>
          </a:p>
          <a:p>
            <a:pPr>
              <a:spcAft>
                <a:spcPts val="600"/>
              </a:spcAft>
            </a:pPr>
            <a:r>
              <a:rPr lang="it-IT" sz="1100" dirty="0"/>
              <a:t>Allows real-time monitoring.</a:t>
            </a:r>
          </a:p>
          <a:p>
            <a:pPr marL="0" indent="0">
              <a:buNone/>
            </a:pPr>
            <a:endParaRPr lang="it-IT" sz="700" dirty="0"/>
          </a:p>
          <a:p>
            <a:pPr marL="0" indent="0">
              <a:spcAft>
                <a:spcPts val="600"/>
              </a:spcAft>
              <a:buNone/>
            </a:pPr>
            <a:r>
              <a:rPr lang="it-IT" dirty="0"/>
              <a:t>Application Areas:</a:t>
            </a:r>
          </a:p>
          <a:p>
            <a:pPr>
              <a:spcAft>
                <a:spcPts val="600"/>
              </a:spcAft>
            </a:pPr>
            <a:r>
              <a:rPr lang="en-US" sz="1100" dirty="0"/>
              <a:t>Space propulsion</a:t>
            </a:r>
          </a:p>
          <a:p>
            <a:pPr>
              <a:spcAft>
                <a:spcPts val="600"/>
              </a:spcAft>
            </a:pPr>
            <a:r>
              <a:rPr lang="en-US" sz="1100" dirty="0"/>
              <a:t>Industrial plasma processes</a:t>
            </a:r>
          </a:p>
          <a:p>
            <a:pPr>
              <a:spcAft>
                <a:spcPts val="600"/>
              </a:spcAft>
            </a:pPr>
            <a:r>
              <a:rPr lang="en-US" sz="1100" dirty="0"/>
              <a:t>Furnaces</a:t>
            </a:r>
          </a:p>
          <a:p>
            <a:pPr>
              <a:spcAft>
                <a:spcPts val="600"/>
              </a:spcAft>
            </a:pPr>
            <a:r>
              <a:rPr lang="en-US" sz="1100" dirty="0"/>
              <a:t>Electronics</a:t>
            </a:r>
          </a:p>
          <a:p>
            <a:pPr>
              <a:spcAft>
                <a:spcPts val="600"/>
              </a:spcAft>
            </a:pPr>
            <a:r>
              <a:rPr lang="en-US" sz="1100" dirty="0"/>
              <a:t>Biomedical</a:t>
            </a:r>
            <a:endParaRPr lang="it-IT" sz="1100" dirty="0"/>
          </a:p>
        </p:txBody>
      </p:sp>
      <p:pic>
        <p:nvPicPr>
          <p:cNvPr id="41" name="Grafik 40">
            <a:extLst>
              <a:ext uri="{FF2B5EF4-FFF2-40B4-BE49-F238E27FC236}">
                <a16:creationId xmlns:a16="http://schemas.microsoft.com/office/drawing/2014/main" id="{3D89F9FD-DE89-4A43-9EF6-FF261DFDC3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786" r="8120" b="12937"/>
          <a:stretch/>
        </p:blipFill>
        <p:spPr>
          <a:xfrm rot="5400000">
            <a:off x="5496373" y="1303764"/>
            <a:ext cx="2447766" cy="1995535"/>
          </a:xfrm>
          <a:prstGeom prst="ellipse">
            <a:avLst/>
          </a:prstGeom>
        </p:spPr>
      </p:pic>
    </p:spTree>
    <p:extLst>
      <p:ext uri="{BB962C8B-B14F-4D97-AF65-F5344CB8AC3E}">
        <p14:creationId xmlns:p14="http://schemas.microsoft.com/office/powerpoint/2010/main" val="3241078666"/>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156</Words>
  <Application>Microsoft Office PowerPoint</Application>
  <PresentationFormat>Presentación en pantalla (16:9)</PresentationFormat>
  <Paragraphs>19</Paragraphs>
  <Slides>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vt:i4>
      </vt:variant>
    </vt:vector>
  </HeadingPairs>
  <TitlesOfParts>
    <vt:vector size="7" baseType="lpstr">
      <vt:lpstr>Arial</vt:lpstr>
      <vt:lpstr>Calibri</vt:lpstr>
      <vt:lpstr>Calibri Light</vt:lpstr>
      <vt:lpstr>Montserrat</vt:lpstr>
      <vt:lpstr>Tema di Office</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Divulgando Srl</dc:creator>
  <cp:lastModifiedBy>Miguel Estruch Soler</cp:lastModifiedBy>
  <cp:revision>97</cp:revision>
  <dcterms:created xsi:type="dcterms:W3CDTF">2023-08-24T14:02:40Z</dcterms:created>
  <dcterms:modified xsi:type="dcterms:W3CDTF">2024-06-21T10:30:47Z</dcterms:modified>
</cp:coreProperties>
</file>