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C8"/>
    <a:srgbClr val="F2F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96327"/>
  </p:normalViewPr>
  <p:slideViewPr>
    <p:cSldViewPr snapToGrid="0" snapToObjects="1" showGuides="1">
      <p:cViewPr>
        <p:scale>
          <a:sx n="136" d="100"/>
          <a:sy n="13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9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6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9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4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2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704-1E4A-D74D-BF32-2F6A3CC7582A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FEED-E8ED-CF48-A6FE-093A926D530A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161F-A577-4971-400B-94EEC93BA4DC}"/>
              </a:ext>
            </a:extLst>
          </p:cNvPr>
          <p:cNvSpPr txBox="1"/>
          <p:nvPr/>
        </p:nvSpPr>
        <p:spPr>
          <a:xfrm>
            <a:off x="1759881" y="2842697"/>
            <a:ext cx="625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Glass to Metal Seals for hermetic interconnexions</a:t>
            </a:r>
          </a:p>
          <a:p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VAC-TRON 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as developed hermetic glass-to-metal seals that allow the hermetic passage of signals produced by multiple sensors. This interconnection system has high resistance to temperature (work range between -195°C to 300°C) and pressure (up to 2500 bar), offering safe and compact designs. The technology allows the sealing of different types of conductors on a single wall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A06C6F-2069-29CD-4EF2-18DACE5044C1}"/>
              </a:ext>
            </a:extLst>
          </p:cNvPr>
          <p:cNvSpPr/>
          <p:nvPr/>
        </p:nvSpPr>
        <p:spPr>
          <a:xfrm>
            <a:off x="6553200" y="687216"/>
            <a:ext cx="1957136" cy="195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F2B46B-C9E3-5CAE-A92E-F9C11C7757AB}"/>
              </a:ext>
            </a:extLst>
          </p:cNvPr>
          <p:cNvSpPr txBox="1"/>
          <p:nvPr/>
        </p:nvSpPr>
        <p:spPr>
          <a:xfrm>
            <a:off x="6477817" y="1111833"/>
            <a:ext cx="2107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Company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logo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6230DE-F1CD-247A-8628-F6800C4FCE13}"/>
              </a:ext>
            </a:extLst>
          </p:cNvPr>
          <p:cNvSpPr txBox="1"/>
          <p:nvPr/>
        </p:nvSpPr>
        <p:spPr>
          <a:xfrm>
            <a:off x="1759881" y="687216"/>
            <a:ext cx="5130205" cy="102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 BSBF2024</a:t>
            </a:r>
          </a:p>
          <a:p>
            <a:pPr>
              <a:lnSpc>
                <a:spcPct val="150000"/>
              </a:lnSpc>
            </a:pP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Call for partnership, knowledge and technology transfer</a:t>
            </a:r>
            <a:endParaRPr lang="it-IT" sz="12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A29C43D-7A52-57DA-7643-8D47424C80DE}"/>
              </a:ext>
            </a:extLst>
          </p:cNvPr>
          <p:cNvGrpSpPr/>
          <p:nvPr/>
        </p:nvGrpSpPr>
        <p:grpSpPr>
          <a:xfrm>
            <a:off x="6553200" y="1007723"/>
            <a:ext cx="1957136" cy="1489721"/>
            <a:chOff x="6553200" y="1007723"/>
            <a:chExt cx="1957136" cy="1489721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4F2A59DB-F77A-3C5F-5723-D50E4598C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10" y="1857163"/>
              <a:ext cx="1491916" cy="64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luster MAV |">
              <a:extLst>
                <a:ext uri="{FF2B5EF4-FFF2-40B4-BE49-F238E27FC236}">
                  <a16:creationId xmlns:a16="http://schemas.microsoft.com/office/drawing/2014/main" id="{FD4C31CB-93AF-FF76-67EE-15ACD079A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007723"/>
              <a:ext cx="1957136" cy="56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98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70C0C6FD-D9D5-4C81-204F-28C50983FFBD}"/>
              </a:ext>
            </a:extLst>
          </p:cNvPr>
          <p:cNvSpPr/>
          <p:nvPr/>
        </p:nvSpPr>
        <p:spPr>
          <a:xfrm>
            <a:off x="829733" y="3606800"/>
            <a:ext cx="615244" cy="61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67F076-794F-1340-E452-F264A791DEFF}"/>
              </a:ext>
            </a:extLst>
          </p:cNvPr>
          <p:cNvSpPr txBox="1"/>
          <p:nvPr/>
        </p:nvSpPr>
        <p:spPr>
          <a:xfrm>
            <a:off x="1040449" y="4484740"/>
            <a:ext cx="575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For more information contact:  </a:t>
            </a:r>
            <a:r>
              <a:rPr lang="it-IT" sz="1200" dirty="0">
                <a:solidFill>
                  <a:schemeClr val="accent1"/>
                </a:solidFill>
                <a:latin typeface="Montserrat" pitchFamily="2" charset="77"/>
              </a:rPr>
              <a:t>technologytransfer@f4e.europa.eu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371A15-D7C8-2904-F559-7C93B4AE2E32}"/>
              </a:ext>
            </a:extLst>
          </p:cNvPr>
          <p:cNvSpPr txBox="1"/>
          <p:nvPr/>
        </p:nvSpPr>
        <p:spPr>
          <a:xfrm>
            <a:off x="615275" y="514603"/>
            <a:ext cx="5360409" cy="103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Technology transfer </a:t>
            </a:r>
            <a:r>
              <a:rPr lang="it-IT" sz="2200" b="1" dirty="0" err="1">
                <a:solidFill>
                  <a:srgbClr val="148FC8"/>
                </a:solidFill>
                <a:effectLst/>
                <a:latin typeface="Montserrat" pitchFamily="2" charset="77"/>
              </a:rPr>
              <a:t>proposal</a:t>
            </a:r>
            <a:r>
              <a:rPr lang="it-IT" sz="2200" b="1" dirty="0">
                <a:solidFill>
                  <a:srgbClr val="148FC8"/>
                </a:solidFill>
                <a:effectLst/>
                <a:latin typeface="Montserrat" pitchFamily="2" charset="77"/>
              </a:rPr>
              <a:t> BSBF2024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Call for partnership, knowledge and technology transfer</a:t>
            </a:r>
            <a:endParaRPr kumimoji="0" lang="it-IT" sz="12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B9E8B8-0A53-278B-FD45-2F25DB7D59AA}"/>
              </a:ext>
            </a:extLst>
          </p:cNvPr>
          <p:cNvSpPr/>
          <p:nvPr/>
        </p:nvSpPr>
        <p:spPr>
          <a:xfrm>
            <a:off x="7065339" y="-537303"/>
            <a:ext cx="1051906" cy="1051906"/>
          </a:xfrm>
          <a:prstGeom prst="ellipse">
            <a:avLst/>
          </a:prstGeom>
          <a:noFill/>
          <a:ln w="57150">
            <a:solidFill>
              <a:srgbClr val="148F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C23B783-6614-28C5-F8C6-44AF4EEEC571}"/>
              </a:ext>
            </a:extLst>
          </p:cNvPr>
          <p:cNvSpPr/>
          <p:nvPr/>
        </p:nvSpPr>
        <p:spPr>
          <a:xfrm>
            <a:off x="8117245" y="277688"/>
            <a:ext cx="1909012" cy="19090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2D6BA6E-3046-EC4E-7755-C9AA0921E1A2}"/>
              </a:ext>
            </a:extLst>
          </p:cNvPr>
          <p:cNvGrpSpPr/>
          <p:nvPr/>
        </p:nvGrpSpPr>
        <p:grpSpPr>
          <a:xfrm rot="5400000">
            <a:off x="7184061" y="4337973"/>
            <a:ext cx="1866367" cy="1287413"/>
            <a:chOff x="4160997" y="1866896"/>
            <a:chExt cx="1036732" cy="71513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0F1C2B68-D291-FAA5-C333-BA5388AEB26E}"/>
                </a:ext>
              </a:extLst>
            </p:cNvPr>
            <p:cNvGrpSpPr/>
            <p:nvPr/>
          </p:nvGrpSpPr>
          <p:grpSpPr>
            <a:xfrm>
              <a:off x="4165757" y="1866896"/>
              <a:ext cx="1031972" cy="135810"/>
              <a:chOff x="4165757" y="1866896"/>
              <a:chExt cx="1031972" cy="135810"/>
            </a:xfrm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E0881F09-E864-B7B8-4EEC-97C6A0E0C5FA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id="{7B86E33C-3B59-6FDC-1D16-B38E51DBE132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99F967ED-FC7A-4BF4-E9F5-04DA5E111E23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055CB818-3AE9-7A60-DC80-85CA888A8E8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6D13591E-BE0D-F96E-9EB8-9E702B2CFDB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D44A6796-1E4C-3875-DBA6-44FE6980057F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8065D85-C3D1-79B3-EA3C-9AD1A5707D03}"/>
                </a:ext>
              </a:extLst>
            </p:cNvPr>
            <p:cNvGrpSpPr/>
            <p:nvPr/>
          </p:nvGrpSpPr>
          <p:grpSpPr>
            <a:xfrm>
              <a:off x="4165757" y="2060004"/>
              <a:ext cx="1031972" cy="135810"/>
              <a:chOff x="4165757" y="1866896"/>
              <a:chExt cx="1031972" cy="135810"/>
            </a:xfrm>
          </p:grpSpPr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676908BE-8B9F-2693-643D-9C2C9C7C937B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DA2B041E-2064-775D-AAC8-748579E13789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C27F5438-36AC-5A0F-FAC9-E01DDD72DC86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ADDB3D7E-8352-B692-A307-85E74D8D010A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DEF125BA-4742-9A0A-59CF-FB04D9EB5338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>
                <a:extLst>
                  <a:ext uri="{FF2B5EF4-FFF2-40B4-BE49-F238E27FC236}">
                    <a16:creationId xmlns:a16="http://schemas.microsoft.com/office/drawing/2014/main" id="{74782FEC-0DB4-9B25-D577-C23B7A13531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8ADB7B0-E5D8-4EAF-F322-6203DB88D734}"/>
                </a:ext>
              </a:extLst>
            </p:cNvPr>
            <p:cNvGrpSpPr/>
            <p:nvPr/>
          </p:nvGrpSpPr>
          <p:grpSpPr>
            <a:xfrm>
              <a:off x="4160997" y="2253112"/>
              <a:ext cx="1031972" cy="135810"/>
              <a:chOff x="4165757" y="1866896"/>
              <a:chExt cx="1031972" cy="135810"/>
            </a:xfrm>
          </p:grpSpPr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2470C272-3953-EAA5-3D4D-AAECC8611890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3F010739-BD89-22AA-09EE-BEECD89F31D5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F2E55585-B04A-FA85-D337-DA9DE2A17287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35B27BF0-3B3A-2723-D6B4-EEC1B336C8D0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E091FCCD-8238-27D1-57A3-2FBCAF3BA68E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C507C58C-DA2E-4848-B9FB-91DFB3B8D8EE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3A68913-5EFD-0817-B758-103BCA0DAB06}"/>
                </a:ext>
              </a:extLst>
            </p:cNvPr>
            <p:cNvGrpSpPr/>
            <p:nvPr/>
          </p:nvGrpSpPr>
          <p:grpSpPr>
            <a:xfrm>
              <a:off x="4160997" y="2446220"/>
              <a:ext cx="1031972" cy="135810"/>
              <a:chOff x="4165757" y="1866896"/>
              <a:chExt cx="1031972" cy="135810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598C4484-2C2C-EC64-33A6-FF98B80C5198}"/>
                  </a:ext>
                </a:extLst>
              </p:cNvPr>
              <p:cNvSpPr/>
              <p:nvPr/>
            </p:nvSpPr>
            <p:spPr>
              <a:xfrm>
                <a:off x="4165757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8E0C6C-BB57-B13B-4269-FB80D054AE4D}"/>
                  </a:ext>
                </a:extLst>
              </p:cNvPr>
              <p:cNvSpPr/>
              <p:nvPr/>
            </p:nvSpPr>
            <p:spPr>
              <a:xfrm>
                <a:off x="4344990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EB2F2C9F-0516-1691-E09D-1FEF1E16D891}"/>
                  </a:ext>
                </a:extLst>
              </p:cNvPr>
              <p:cNvSpPr/>
              <p:nvPr/>
            </p:nvSpPr>
            <p:spPr>
              <a:xfrm>
                <a:off x="4524223" y="1866899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13300BA2-365A-B58C-A1A8-EB4F6FDF69DE}"/>
                  </a:ext>
                </a:extLst>
              </p:cNvPr>
              <p:cNvSpPr/>
              <p:nvPr/>
            </p:nvSpPr>
            <p:spPr>
              <a:xfrm>
                <a:off x="4703456" y="1866898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34277A3F-FF84-07C3-B22E-74CB718C4470}"/>
                  </a:ext>
                </a:extLst>
              </p:cNvPr>
              <p:cNvSpPr/>
              <p:nvPr/>
            </p:nvSpPr>
            <p:spPr>
              <a:xfrm>
                <a:off x="4882689" y="1866897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CCC6AE7-0709-58DA-DA80-435119259BF5}"/>
                  </a:ext>
                </a:extLst>
              </p:cNvPr>
              <p:cNvSpPr/>
              <p:nvPr/>
            </p:nvSpPr>
            <p:spPr>
              <a:xfrm>
                <a:off x="5061922" y="1866896"/>
                <a:ext cx="135807" cy="135807"/>
              </a:xfrm>
              <a:prstGeom prst="ellipse">
                <a:avLst/>
              </a:prstGeom>
              <a:solidFill>
                <a:srgbClr val="F2F2F4"/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7B70CE2-C46E-163E-D509-BE1460498D00}"/>
              </a:ext>
            </a:extLst>
          </p:cNvPr>
          <p:cNvSpPr txBox="1"/>
          <p:nvPr/>
        </p:nvSpPr>
        <p:spPr>
          <a:xfrm>
            <a:off x="476734" y="1838839"/>
            <a:ext cx="501864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marL="0" indent="0">
              <a:spcAft>
                <a:spcPts val="600"/>
              </a:spcAft>
              <a:buNone/>
            </a:pPr>
            <a:r>
              <a:rPr lang="it-IT" dirty="0"/>
              <a:t>Benefits of the technology: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Hermetic interconnections at harsh environments.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Compact and simple designs.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Connection of </a:t>
            </a:r>
            <a:r>
              <a:rPr lang="en-US" sz="1100" dirty="0"/>
              <a:t>different types of conductors on a single wall.</a:t>
            </a:r>
            <a:endParaRPr lang="it-IT" sz="1100" dirty="0"/>
          </a:p>
          <a:p>
            <a:endParaRPr lang="it-IT" dirty="0"/>
          </a:p>
          <a:p>
            <a:pPr marL="0" indent="0">
              <a:spcAft>
                <a:spcPts val="600"/>
              </a:spcAft>
              <a:buNone/>
            </a:pPr>
            <a:r>
              <a:rPr lang="it-IT" dirty="0"/>
              <a:t>Application Areas:</a:t>
            </a:r>
            <a:endParaRPr lang="it-IT" sz="1100" dirty="0"/>
          </a:p>
          <a:p>
            <a:pPr>
              <a:spcAft>
                <a:spcPts val="600"/>
              </a:spcAft>
            </a:pPr>
            <a:r>
              <a:rPr lang="it-IT" sz="1100" dirty="0"/>
              <a:t>Bis Science facilities.</a:t>
            </a:r>
          </a:p>
          <a:p>
            <a:pPr>
              <a:spcAft>
                <a:spcPts val="600"/>
              </a:spcAft>
            </a:pPr>
            <a:r>
              <a:rPr lang="it-IT" sz="1100" dirty="0"/>
              <a:t>Aerospace.</a:t>
            </a:r>
          </a:p>
          <a:p>
            <a:pPr>
              <a:spcAft>
                <a:spcPts val="600"/>
              </a:spcAft>
            </a:pPr>
            <a:r>
              <a:rPr lang="es-ES" sz="1100" dirty="0"/>
              <a:t>Energy.</a:t>
            </a:r>
            <a:endParaRPr lang="it-IT" sz="1100" dirty="0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975ADB14-4007-8F1A-02C3-EC02705F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2" y="1813032"/>
            <a:ext cx="2201124" cy="19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153</Words>
  <Application>Microsoft Office PowerPoint</Application>
  <PresentationFormat>Presentación en pantalla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Tema di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Divulgando Srl</dc:creator>
  <cp:lastModifiedBy>Miguel Estruch Soler</cp:lastModifiedBy>
  <cp:revision>97</cp:revision>
  <dcterms:created xsi:type="dcterms:W3CDTF">2023-08-24T14:02:40Z</dcterms:created>
  <dcterms:modified xsi:type="dcterms:W3CDTF">2024-06-20T12:37:04Z</dcterms:modified>
</cp:coreProperties>
</file>