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7" r:id="rId30"/>
    <p:sldId id="285" r:id="rId31"/>
    <p:sldId id="286" r:id="rId32"/>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71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7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na" initials="I"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86380" autoAdjust="0"/>
  </p:normalViewPr>
  <p:slideViewPr>
    <p:cSldViewPr snapToGrid="0" snapToObjects="1" showGuides="1">
      <p:cViewPr varScale="1">
        <p:scale>
          <a:sx n="62" d="100"/>
          <a:sy n="62" d="100"/>
        </p:scale>
        <p:origin x="632" y="200"/>
      </p:cViewPr>
      <p:guideLst>
        <p:guide orient="horz" pos="4320"/>
        <p:guide pos="7718"/>
      </p:guideLst>
    </p:cSldViewPr>
  </p:slideViewPr>
  <p:outlineViewPr>
    <p:cViewPr>
      <p:scale>
        <a:sx n="33" d="100"/>
        <a:sy n="33" d="100"/>
      </p:scale>
      <p:origin x="264" y="249618"/>
    </p:cViewPr>
  </p:outlineViewPr>
  <p:notesTextViewPr>
    <p:cViewPr>
      <p:scale>
        <a:sx n="100" d="100"/>
        <a:sy n="100" d="100"/>
      </p:scale>
      <p:origin x="0" y="0"/>
    </p:cViewPr>
  </p:notesTextViewPr>
  <p:notesViewPr>
    <p:cSldViewPr snapToGrid="0" snapToObjects="1">
      <p:cViewPr varScale="1">
        <p:scale>
          <a:sx n="55" d="100"/>
          <a:sy n="55" d="100"/>
        </p:scale>
        <p:origin x="-2856" y="-102"/>
      </p:cViewPr>
      <p:guideLst>
        <p:guide orient="horz" pos="2880"/>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50"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048751"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Circe"/>
      </a:defRPr>
    </a:lvl1pPr>
    <a:lvl2pPr indent="228600" defTabSz="457200" latinLnBrk="0">
      <a:lnSpc>
        <a:spcPct val="118000"/>
      </a:lnSpc>
      <a:defRPr sz="2200">
        <a:latin typeface="+mn-lt"/>
        <a:ea typeface="+mn-ea"/>
        <a:cs typeface="+mn-cs"/>
        <a:sym typeface="Circe"/>
      </a:defRPr>
    </a:lvl2pPr>
    <a:lvl3pPr indent="457200" defTabSz="457200" latinLnBrk="0">
      <a:lnSpc>
        <a:spcPct val="118000"/>
      </a:lnSpc>
      <a:defRPr sz="2200">
        <a:latin typeface="+mn-lt"/>
        <a:ea typeface="+mn-ea"/>
        <a:cs typeface="+mn-cs"/>
        <a:sym typeface="Circe"/>
      </a:defRPr>
    </a:lvl3pPr>
    <a:lvl4pPr indent="685800" defTabSz="457200" latinLnBrk="0">
      <a:lnSpc>
        <a:spcPct val="118000"/>
      </a:lnSpc>
      <a:defRPr sz="2200">
        <a:latin typeface="+mn-lt"/>
        <a:ea typeface="+mn-ea"/>
        <a:cs typeface="+mn-cs"/>
        <a:sym typeface="Circe"/>
      </a:defRPr>
    </a:lvl4pPr>
    <a:lvl5pPr indent="914400" defTabSz="457200" latinLnBrk="0">
      <a:lnSpc>
        <a:spcPct val="118000"/>
      </a:lnSpc>
      <a:defRPr sz="2200">
        <a:latin typeface="+mn-lt"/>
        <a:ea typeface="+mn-ea"/>
        <a:cs typeface="+mn-cs"/>
        <a:sym typeface="Circe"/>
      </a:defRPr>
    </a:lvl5pPr>
    <a:lvl6pPr indent="1143000" defTabSz="457200" latinLnBrk="0">
      <a:lnSpc>
        <a:spcPct val="118000"/>
      </a:lnSpc>
      <a:defRPr sz="2200">
        <a:latin typeface="+mn-lt"/>
        <a:ea typeface="+mn-ea"/>
        <a:cs typeface="+mn-cs"/>
        <a:sym typeface="Circe"/>
      </a:defRPr>
    </a:lvl6pPr>
    <a:lvl7pPr indent="1371600" defTabSz="457200" latinLnBrk="0">
      <a:lnSpc>
        <a:spcPct val="118000"/>
      </a:lnSpc>
      <a:defRPr sz="2200">
        <a:latin typeface="+mn-lt"/>
        <a:ea typeface="+mn-ea"/>
        <a:cs typeface="+mn-cs"/>
        <a:sym typeface="Circe"/>
      </a:defRPr>
    </a:lvl7pPr>
    <a:lvl8pPr indent="1600200" defTabSz="457200" latinLnBrk="0">
      <a:lnSpc>
        <a:spcPct val="118000"/>
      </a:lnSpc>
      <a:defRPr sz="2200">
        <a:latin typeface="+mn-lt"/>
        <a:ea typeface="+mn-ea"/>
        <a:cs typeface="+mn-cs"/>
        <a:sym typeface="Circe"/>
      </a:defRPr>
    </a:lvl8pPr>
    <a:lvl9pPr indent="1828800" defTabSz="457200" latinLnBrk="0">
      <a:lnSpc>
        <a:spcPct val="118000"/>
      </a:lnSpc>
      <a:defRPr sz="2200">
        <a:latin typeface="+mn-lt"/>
        <a:ea typeface="+mn-ea"/>
        <a:cs typeface="+mn-cs"/>
        <a:sym typeface="Circ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Образ слайда 1"/>
          <p:cNvSpPr>
            <a:spLocks noGrp="1" noRot="1" noChangeAspect="1"/>
          </p:cNvSpPr>
          <p:nvPr>
            <p:ph type="sldImg"/>
          </p:nvPr>
        </p:nvSpPr>
        <p:spPr>
          <a:xfrm>
            <a:off x="381000" y="685800"/>
            <a:ext cx="6096000" cy="3429000"/>
          </a:xfrm>
        </p:spPr>
      </p:sp>
      <p:sp>
        <p:nvSpPr>
          <p:cNvPr id="1048637" name="Заметки 2"/>
          <p:cNvSpPr>
            <a:spLocks noGrp="1"/>
          </p:cNvSpPr>
          <p:nvPr>
            <p:ph type="body" idx="1"/>
          </p:nvPr>
        </p:nvSpPr>
        <p:spPr/>
        <p:txBody>
          <a:bodyPr>
            <a:normAutofit/>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Образ слайда 1"/>
          <p:cNvSpPr>
            <a:spLocks noGrp="1" noRot="1" noChangeAspect="1"/>
          </p:cNvSpPr>
          <p:nvPr>
            <p:ph type="sldImg"/>
          </p:nvPr>
        </p:nvSpPr>
        <p:spPr>
          <a:xfrm>
            <a:off x="381000" y="685800"/>
            <a:ext cx="6096000" cy="3429000"/>
          </a:xfrm>
        </p:spPr>
      </p:sp>
      <p:sp>
        <p:nvSpPr>
          <p:cNvPr id="1048620" name="Заметки 2"/>
          <p:cNvSpPr>
            <a:spLocks noGrp="1"/>
          </p:cNvSpPr>
          <p:nvPr>
            <p:ph type="body" idx="1"/>
          </p:nvPr>
        </p:nvSpPr>
        <p:spPr/>
        <p:txBody>
          <a:bodyPr/>
          <a:lstStyle/>
          <a:p>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8627" name="Rectangle 6"/>
          <p:cNvSpPr/>
          <p:nvPr/>
        </p:nvSpPr>
        <p:spPr>
          <a:xfrm>
            <a:off x="6351" y="12801600"/>
            <a:ext cx="2437765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28" name="Rectangle 7"/>
          <p:cNvSpPr/>
          <p:nvPr/>
        </p:nvSpPr>
        <p:spPr>
          <a:xfrm>
            <a:off x="31" y="12668632"/>
            <a:ext cx="2437765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29" name="Title 1"/>
          <p:cNvSpPr>
            <a:spLocks noGrp="1"/>
          </p:cNvSpPr>
          <p:nvPr>
            <p:ph type="ctrTitle"/>
          </p:nvPr>
        </p:nvSpPr>
        <p:spPr>
          <a:xfrm>
            <a:off x="2194560" y="1517904"/>
            <a:ext cx="20116800" cy="7132320"/>
          </a:xfrm>
        </p:spPr>
        <p:txBody>
          <a:bodyPr anchor="b">
            <a:normAutofit/>
          </a:bodyPr>
          <a:lstStyle>
            <a:lvl1pPr algn="l">
              <a:lnSpc>
                <a:spcPct val="85000"/>
              </a:lnSpc>
              <a:defRPr sz="16000" spc="-100" baseline="0">
                <a:solidFill>
                  <a:schemeClr val="tx1">
                    <a:lumMod val="85000"/>
                    <a:lumOff val="15000"/>
                  </a:schemeClr>
                </a:solidFill>
              </a:defRPr>
            </a:lvl1pPr>
          </a:lstStyle>
          <a:p>
            <a:r>
              <a:rPr lang="en-US"/>
              <a:t>Click to edit Master title style</a:t>
            </a:r>
            <a:endParaRPr lang="en-US" dirty="0"/>
          </a:p>
        </p:txBody>
      </p:sp>
      <p:sp>
        <p:nvSpPr>
          <p:cNvPr id="1048630" name="Subtitle 2"/>
          <p:cNvSpPr>
            <a:spLocks noGrp="1"/>
          </p:cNvSpPr>
          <p:nvPr>
            <p:ph type="subTitle" idx="1"/>
          </p:nvPr>
        </p:nvSpPr>
        <p:spPr>
          <a:xfrm>
            <a:off x="2200102" y="8911240"/>
            <a:ext cx="20116800" cy="2286000"/>
          </a:xfrm>
        </p:spPr>
        <p:txBody>
          <a:bodyPr lIns="91440" rIns="91440">
            <a:normAutofit/>
          </a:bodyPr>
          <a:lstStyle>
            <a:lvl1pPr marL="0" indent="0" algn="l">
              <a:buNone/>
              <a:defRPr sz="4800" cap="all" spc="400" baseline="0">
                <a:solidFill>
                  <a:schemeClr val="tx2"/>
                </a:solidFill>
                <a:latin typeface="+mj-lt"/>
              </a:defRPr>
            </a:lvl1pPr>
            <a:lvl2pPr marL="914400" indent="0" algn="ctr">
              <a:buNone/>
              <a:defRPr sz="4800"/>
            </a:lvl2pPr>
            <a:lvl3pPr marL="1828800" indent="0" algn="ctr">
              <a:buNone/>
              <a:defRPr sz="48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1048631" name="Date Placeholder 3"/>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632" name="Footer Placeholder 4"/>
          <p:cNvSpPr>
            <a:spLocks noGrp="1"/>
          </p:cNvSpPr>
          <p:nvPr>
            <p:ph type="ftr" sz="quarter" idx="11"/>
          </p:nvPr>
        </p:nvSpPr>
        <p:spPr/>
        <p:txBody>
          <a:bodyPr/>
          <a:lstStyle/>
          <a:p>
            <a:endParaRPr lang="en-US" dirty="0"/>
          </a:p>
        </p:txBody>
      </p:sp>
      <p:sp>
        <p:nvSpPr>
          <p:cNvPr id="1048633" name="Slide Number Placeholder 5"/>
          <p:cNvSpPr>
            <a:spLocks noGrp="1"/>
          </p:cNvSpPr>
          <p:nvPr>
            <p:ph type="sldNum" sz="quarter" idx="12"/>
          </p:nvPr>
        </p:nvSpPr>
        <p:spPr/>
        <p:txBody>
          <a:bodyPr/>
          <a:lstStyle/>
          <a:p>
            <a:fld id="{86CB4B4D-7CA3-9044-876B-883B54F8677D}" type="slidenum">
              <a:rPr lang="ru-RU" smtClean="0"/>
              <a:t>‹N›</a:t>
            </a:fld>
            <a:endParaRPr lang="ru-RU"/>
          </a:p>
        </p:txBody>
      </p:sp>
      <p:cxnSp>
        <p:nvCxnSpPr>
          <p:cNvPr id="3145729" name="Straight Connector 8"/>
          <p:cNvCxnSpPr/>
          <p:nvPr/>
        </p:nvCxnSpPr>
        <p:spPr>
          <a:xfrm>
            <a:off x="2415316" y="8686800"/>
            <a:ext cx="197510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725" name="Title 1"/>
          <p:cNvSpPr>
            <a:spLocks noGrp="1"/>
          </p:cNvSpPr>
          <p:nvPr>
            <p:ph type="title"/>
          </p:nvPr>
        </p:nvSpPr>
        <p:spPr/>
        <p:txBody>
          <a:bodyPr/>
          <a:lstStyle/>
          <a:p>
            <a:r>
              <a:rPr lang="en-US"/>
              <a:t>Click to edit Master title style</a:t>
            </a:r>
            <a:endParaRPr lang="en-US" dirty="0"/>
          </a:p>
        </p:txBody>
      </p:sp>
      <p:sp>
        <p:nvSpPr>
          <p:cNvPr id="1048726"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727" name="Date Placeholder 3"/>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728" name="Footer Placeholder 4"/>
          <p:cNvSpPr>
            <a:spLocks noGrp="1"/>
          </p:cNvSpPr>
          <p:nvPr>
            <p:ph type="ftr" sz="quarter" idx="11"/>
          </p:nvPr>
        </p:nvSpPr>
        <p:spPr/>
        <p:txBody>
          <a:bodyPr/>
          <a:lstStyle/>
          <a:p>
            <a:endParaRPr lang="en-US" dirty="0"/>
          </a:p>
        </p:txBody>
      </p:sp>
      <p:sp>
        <p:nvSpPr>
          <p:cNvPr id="1048729" name="Slide Number Placeholder 5"/>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48710" name="Rectangle 6"/>
          <p:cNvSpPr/>
          <p:nvPr/>
        </p:nvSpPr>
        <p:spPr>
          <a:xfrm>
            <a:off x="6351" y="12801600"/>
            <a:ext cx="2437765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11" name="Rectangle 7"/>
          <p:cNvSpPr/>
          <p:nvPr/>
        </p:nvSpPr>
        <p:spPr>
          <a:xfrm>
            <a:off x="31" y="12668632"/>
            <a:ext cx="2437765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12" name="Vertical Title 1"/>
          <p:cNvSpPr>
            <a:spLocks noGrp="1"/>
          </p:cNvSpPr>
          <p:nvPr>
            <p:ph type="title" orient="vert"/>
          </p:nvPr>
        </p:nvSpPr>
        <p:spPr>
          <a:xfrm>
            <a:off x="17449800" y="829557"/>
            <a:ext cx="5257800" cy="11514842"/>
          </a:xfrm>
        </p:spPr>
        <p:txBody>
          <a:bodyPr vert="eaVert"/>
          <a:lstStyle/>
          <a:p>
            <a:r>
              <a:rPr lang="en-US"/>
              <a:t>Click to edit Master title style</a:t>
            </a:r>
            <a:endParaRPr lang="en-US" dirty="0"/>
          </a:p>
        </p:txBody>
      </p:sp>
      <p:sp>
        <p:nvSpPr>
          <p:cNvPr id="1048713" name="Vertical Text Placeholder 2"/>
          <p:cNvSpPr>
            <a:spLocks noGrp="1"/>
          </p:cNvSpPr>
          <p:nvPr>
            <p:ph type="body" orient="vert" idx="1"/>
          </p:nvPr>
        </p:nvSpPr>
        <p:spPr>
          <a:xfrm>
            <a:off x="1676400" y="829556"/>
            <a:ext cx="15468600" cy="1151484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714" name="Date Placeholder 3"/>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715" name="Footer Placeholder 4"/>
          <p:cNvSpPr>
            <a:spLocks noGrp="1"/>
          </p:cNvSpPr>
          <p:nvPr>
            <p:ph type="ftr" sz="quarter" idx="11"/>
          </p:nvPr>
        </p:nvSpPr>
        <p:spPr/>
        <p:txBody>
          <a:bodyPr/>
          <a:lstStyle/>
          <a:p>
            <a:endParaRPr lang="en-US" dirty="0"/>
          </a:p>
        </p:txBody>
      </p:sp>
      <p:sp>
        <p:nvSpPr>
          <p:cNvPr id="1048716" name="Slide Number Placeholder 5"/>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Три колонки">
    <p:spTree>
      <p:nvGrpSpPr>
        <p:cNvPr id="1" name=""/>
        <p:cNvGrpSpPr/>
        <p:nvPr/>
      </p:nvGrpSpPr>
      <p:grpSpPr>
        <a:xfrm>
          <a:off x="0" y="0"/>
          <a:ext cx="0" cy="0"/>
          <a:chOff x="0" y="0"/>
          <a:chExt cx="0" cy="0"/>
        </a:xfrm>
      </p:grpSpPr>
      <p:sp>
        <p:nvSpPr>
          <p:cNvPr id="1048602" name="Title 1"/>
          <p:cNvSpPr>
            <a:spLocks noGrp="1"/>
          </p:cNvSpPr>
          <p:nvPr>
            <p:ph type="title"/>
          </p:nvPr>
        </p:nvSpPr>
        <p:spPr/>
        <p:txBody>
          <a:bodyPr/>
          <a:lstStyle>
            <a:lvl1pPr>
              <a:defRPr sz="8400"/>
            </a:lvl1pPr>
          </a:lstStyle>
          <a:p>
            <a:r>
              <a:rPr lang="ru-RU"/>
              <a:t>Образец заголовка</a:t>
            </a:r>
            <a:endParaRPr lang="en-US" dirty="0"/>
          </a:p>
        </p:txBody>
      </p:sp>
      <p:sp>
        <p:nvSpPr>
          <p:cNvPr id="1048603" name="Text Placeholder 2"/>
          <p:cNvSpPr>
            <a:spLocks noGrp="1"/>
          </p:cNvSpPr>
          <p:nvPr>
            <p:ph type="body" idx="1"/>
          </p:nvPr>
        </p:nvSpPr>
        <p:spPr>
          <a:xfrm>
            <a:off x="1265894" y="3962400"/>
            <a:ext cx="5893732"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ru-RU"/>
              <a:t>Образец текста</a:t>
            </a:r>
          </a:p>
        </p:txBody>
      </p:sp>
      <p:sp>
        <p:nvSpPr>
          <p:cNvPr id="1048604" name="Text Placeholder 3"/>
          <p:cNvSpPr>
            <a:spLocks noGrp="1"/>
          </p:cNvSpPr>
          <p:nvPr>
            <p:ph type="body" sz="half" idx="15"/>
          </p:nvPr>
        </p:nvSpPr>
        <p:spPr>
          <a:xfrm>
            <a:off x="1304926" y="5334000"/>
            <a:ext cx="5854700"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ru-RU"/>
              <a:t>Образец текста</a:t>
            </a:r>
          </a:p>
        </p:txBody>
      </p:sp>
      <p:sp>
        <p:nvSpPr>
          <p:cNvPr id="1048605" name="Text Placeholder 4"/>
          <p:cNvSpPr>
            <a:spLocks noGrp="1"/>
          </p:cNvSpPr>
          <p:nvPr>
            <p:ph type="body" sz="quarter" idx="3"/>
          </p:nvPr>
        </p:nvSpPr>
        <p:spPr>
          <a:xfrm>
            <a:off x="7767319" y="3962400"/>
            <a:ext cx="5872482"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ru-RU"/>
              <a:t>Образец текста</a:t>
            </a:r>
          </a:p>
        </p:txBody>
      </p:sp>
      <p:sp>
        <p:nvSpPr>
          <p:cNvPr id="1048606" name="Text Placeholder 3"/>
          <p:cNvSpPr>
            <a:spLocks noGrp="1"/>
          </p:cNvSpPr>
          <p:nvPr>
            <p:ph type="body" sz="half" idx="16"/>
          </p:nvPr>
        </p:nvSpPr>
        <p:spPr>
          <a:xfrm>
            <a:off x="7746212" y="5334000"/>
            <a:ext cx="5893588"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ru-RU"/>
              <a:t>Образец текста</a:t>
            </a:r>
          </a:p>
        </p:txBody>
      </p:sp>
      <p:sp>
        <p:nvSpPr>
          <p:cNvPr id="1048607" name="Text Placeholder 4"/>
          <p:cNvSpPr>
            <a:spLocks noGrp="1"/>
          </p:cNvSpPr>
          <p:nvPr>
            <p:ph type="body" sz="quarter" idx="13"/>
          </p:nvPr>
        </p:nvSpPr>
        <p:spPr>
          <a:xfrm>
            <a:off x="14249401" y="3962400"/>
            <a:ext cx="5864226"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ru-RU"/>
              <a:t>Образец текста</a:t>
            </a:r>
          </a:p>
        </p:txBody>
      </p:sp>
      <p:sp>
        <p:nvSpPr>
          <p:cNvPr id="1048608" name="Text Placeholder 3"/>
          <p:cNvSpPr>
            <a:spLocks noGrp="1"/>
          </p:cNvSpPr>
          <p:nvPr>
            <p:ph type="body" sz="half" idx="17"/>
          </p:nvPr>
        </p:nvSpPr>
        <p:spPr>
          <a:xfrm>
            <a:off x="14249401" y="5334000"/>
            <a:ext cx="5864226"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ru-RU"/>
              <a:t>Образец текста</a:t>
            </a:r>
          </a:p>
        </p:txBody>
      </p:sp>
      <p:sp>
        <p:nvSpPr>
          <p:cNvPr id="1048609" name="Date Placeholder 3"/>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610" name="Footer Placeholder 4"/>
          <p:cNvSpPr>
            <a:spLocks noGrp="1"/>
          </p:cNvSpPr>
          <p:nvPr>
            <p:ph type="ftr" sz="quarter" idx="11"/>
          </p:nvPr>
        </p:nvSpPr>
        <p:spPr/>
        <p:txBody>
          <a:bodyPr/>
          <a:lstStyle/>
          <a:p>
            <a:endParaRPr lang="en-US" dirty="0"/>
          </a:p>
        </p:txBody>
      </p:sp>
      <p:sp>
        <p:nvSpPr>
          <p:cNvPr id="1048611" name="Slide Number Placeholder 5"/>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3" name="Title 1"/>
          <p:cNvSpPr>
            <a:spLocks noGrp="1"/>
          </p:cNvSpPr>
          <p:nvPr>
            <p:ph type="title"/>
          </p:nvPr>
        </p:nvSpPr>
        <p:spPr/>
        <p:txBody>
          <a:bodyPr/>
          <a:lstStyle>
            <a:lvl1pPr marL="0"/>
          </a:lstStyle>
          <a:p>
            <a:r>
              <a:rPr lang="en-US"/>
              <a:t>Click to edit Master title style</a:t>
            </a:r>
            <a:endParaRPr lang="en-US" dirty="0"/>
          </a:p>
        </p:txBody>
      </p:sp>
      <p:sp>
        <p:nvSpPr>
          <p:cNvPr id="1048584"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85" name="Date Placeholder 3"/>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586" name="Footer Placeholder 4"/>
          <p:cNvSpPr>
            <a:spLocks noGrp="1"/>
          </p:cNvSpPr>
          <p:nvPr>
            <p:ph type="ftr" sz="quarter" idx="11"/>
          </p:nvPr>
        </p:nvSpPr>
        <p:spPr/>
        <p:txBody>
          <a:bodyPr/>
          <a:lstStyle/>
          <a:p>
            <a:endParaRPr lang="en-US" dirty="0"/>
          </a:p>
        </p:txBody>
      </p:sp>
      <p:sp>
        <p:nvSpPr>
          <p:cNvPr id="1048587" name="Slide Number Placeholder 5"/>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48730" name="Rectangle 6"/>
          <p:cNvSpPr/>
          <p:nvPr/>
        </p:nvSpPr>
        <p:spPr>
          <a:xfrm>
            <a:off x="6351" y="12801600"/>
            <a:ext cx="2437765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31" name="Rectangle 7"/>
          <p:cNvSpPr/>
          <p:nvPr/>
        </p:nvSpPr>
        <p:spPr>
          <a:xfrm>
            <a:off x="31" y="12668632"/>
            <a:ext cx="2437765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32" name="Title 1"/>
          <p:cNvSpPr>
            <a:spLocks noGrp="1"/>
          </p:cNvSpPr>
          <p:nvPr>
            <p:ph type="title"/>
          </p:nvPr>
        </p:nvSpPr>
        <p:spPr>
          <a:xfrm>
            <a:off x="2194560" y="1517904"/>
            <a:ext cx="20116800" cy="7132320"/>
          </a:xfrm>
        </p:spPr>
        <p:txBody>
          <a:bodyPr anchor="b" anchorCtr="0">
            <a:normAutofit/>
          </a:bodyPr>
          <a:lstStyle>
            <a:lvl1pPr>
              <a:lnSpc>
                <a:spcPct val="85000"/>
              </a:lnSpc>
              <a:defRPr sz="16000" b="0">
                <a:solidFill>
                  <a:schemeClr val="tx1">
                    <a:lumMod val="85000"/>
                    <a:lumOff val="15000"/>
                  </a:schemeClr>
                </a:solidFill>
              </a:defRPr>
            </a:lvl1pPr>
          </a:lstStyle>
          <a:p>
            <a:r>
              <a:rPr lang="en-US"/>
              <a:t>Click to edit Master title style</a:t>
            </a:r>
            <a:endParaRPr lang="en-US" dirty="0"/>
          </a:p>
        </p:txBody>
      </p:sp>
      <p:sp>
        <p:nvSpPr>
          <p:cNvPr id="1048733" name="Text Placeholder 2"/>
          <p:cNvSpPr>
            <a:spLocks noGrp="1"/>
          </p:cNvSpPr>
          <p:nvPr>
            <p:ph type="body" idx="1"/>
          </p:nvPr>
        </p:nvSpPr>
        <p:spPr>
          <a:xfrm>
            <a:off x="2194560" y="8906256"/>
            <a:ext cx="20116800" cy="2286000"/>
          </a:xfrm>
        </p:spPr>
        <p:txBody>
          <a:bodyPr lIns="91440" rIns="91440" anchor="t" anchorCtr="0">
            <a:normAutofit/>
          </a:bodyPr>
          <a:lstStyle>
            <a:lvl1pPr marL="0" indent="0">
              <a:buNone/>
              <a:defRPr sz="4800" cap="all" spc="400" baseline="0">
                <a:solidFill>
                  <a:schemeClr val="tx2"/>
                </a:solidFill>
                <a:latin typeface="+mj-lt"/>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1048734" name="Date Placeholder 3"/>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735" name="Footer Placeholder 4"/>
          <p:cNvSpPr>
            <a:spLocks noGrp="1"/>
          </p:cNvSpPr>
          <p:nvPr>
            <p:ph type="ftr" sz="quarter" idx="11"/>
          </p:nvPr>
        </p:nvSpPr>
        <p:spPr/>
        <p:txBody>
          <a:bodyPr/>
          <a:lstStyle/>
          <a:p>
            <a:endParaRPr lang="en-US" dirty="0"/>
          </a:p>
        </p:txBody>
      </p:sp>
      <p:sp>
        <p:nvSpPr>
          <p:cNvPr id="1048736" name="Slide Number Placeholder 5"/>
          <p:cNvSpPr>
            <a:spLocks noGrp="1"/>
          </p:cNvSpPr>
          <p:nvPr>
            <p:ph type="sldNum" sz="quarter" idx="12"/>
          </p:nvPr>
        </p:nvSpPr>
        <p:spPr/>
        <p:txBody>
          <a:bodyPr/>
          <a:lstStyle/>
          <a:p>
            <a:fld id="{86CB4B4D-7CA3-9044-876B-883B54F8677D}" type="slidenum">
              <a:rPr lang="ru-RU" smtClean="0"/>
              <a:t>‹N›</a:t>
            </a:fld>
            <a:endParaRPr lang="ru-RU"/>
          </a:p>
        </p:txBody>
      </p:sp>
      <p:cxnSp>
        <p:nvCxnSpPr>
          <p:cNvPr id="3145730" name="Straight Connector 8"/>
          <p:cNvCxnSpPr/>
          <p:nvPr/>
        </p:nvCxnSpPr>
        <p:spPr>
          <a:xfrm>
            <a:off x="2415316" y="8686800"/>
            <a:ext cx="197510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54" name="Title 7"/>
          <p:cNvSpPr>
            <a:spLocks noGrp="1"/>
          </p:cNvSpPr>
          <p:nvPr>
            <p:ph type="title"/>
          </p:nvPr>
        </p:nvSpPr>
        <p:spPr>
          <a:xfrm>
            <a:off x="2194560" y="573207"/>
            <a:ext cx="20116800" cy="2901514"/>
          </a:xfrm>
        </p:spPr>
        <p:txBody>
          <a:bodyPr/>
          <a:lstStyle/>
          <a:p>
            <a:r>
              <a:rPr lang="en-US"/>
              <a:t>Click to edit Master title style</a:t>
            </a:r>
            <a:endParaRPr lang="en-US" dirty="0"/>
          </a:p>
        </p:txBody>
      </p:sp>
      <p:sp>
        <p:nvSpPr>
          <p:cNvPr id="1048655" name="Content Placeholder 2"/>
          <p:cNvSpPr>
            <a:spLocks noGrp="1"/>
          </p:cNvSpPr>
          <p:nvPr>
            <p:ph sz="half" idx="1"/>
          </p:nvPr>
        </p:nvSpPr>
        <p:spPr>
          <a:xfrm>
            <a:off x="2194558" y="3691468"/>
            <a:ext cx="9875520" cy="8046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56" name="Content Placeholder 3"/>
          <p:cNvSpPr>
            <a:spLocks noGrp="1"/>
          </p:cNvSpPr>
          <p:nvPr>
            <p:ph sz="half" idx="2"/>
          </p:nvPr>
        </p:nvSpPr>
        <p:spPr>
          <a:xfrm>
            <a:off x="12435840" y="3691470"/>
            <a:ext cx="9875520" cy="8046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57" name="Date Placeholder 4"/>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658" name="Footer Placeholder 5"/>
          <p:cNvSpPr>
            <a:spLocks noGrp="1"/>
          </p:cNvSpPr>
          <p:nvPr>
            <p:ph type="ftr" sz="quarter" idx="11"/>
          </p:nvPr>
        </p:nvSpPr>
        <p:spPr/>
        <p:txBody>
          <a:bodyPr/>
          <a:lstStyle/>
          <a:p>
            <a:endParaRPr lang="en-US" dirty="0"/>
          </a:p>
        </p:txBody>
      </p:sp>
      <p:sp>
        <p:nvSpPr>
          <p:cNvPr id="1048659" name="Slide Number Placeholder 6"/>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589" name="Title 9"/>
          <p:cNvSpPr>
            <a:spLocks noGrp="1"/>
          </p:cNvSpPr>
          <p:nvPr>
            <p:ph type="title"/>
          </p:nvPr>
        </p:nvSpPr>
        <p:spPr>
          <a:xfrm>
            <a:off x="2194560" y="573207"/>
            <a:ext cx="20116800" cy="2901514"/>
          </a:xfrm>
        </p:spPr>
        <p:txBody>
          <a:bodyPr/>
          <a:lstStyle/>
          <a:p>
            <a:r>
              <a:rPr lang="en-US"/>
              <a:t>Click to edit Master title style</a:t>
            </a:r>
            <a:endParaRPr lang="en-US" dirty="0"/>
          </a:p>
        </p:txBody>
      </p:sp>
      <p:sp>
        <p:nvSpPr>
          <p:cNvPr id="1048590" name="Text Placeholder 2"/>
          <p:cNvSpPr>
            <a:spLocks noGrp="1"/>
          </p:cNvSpPr>
          <p:nvPr>
            <p:ph type="body" idx="1"/>
          </p:nvPr>
        </p:nvSpPr>
        <p:spPr>
          <a:xfrm>
            <a:off x="2194560" y="3692104"/>
            <a:ext cx="9875520" cy="1472564"/>
          </a:xfrm>
        </p:spPr>
        <p:txBody>
          <a:bodyPr lIns="91440" rIns="91440" anchor="ctr">
            <a:normAutofit/>
          </a:bodyPr>
          <a:lstStyle>
            <a:lvl1pPr marL="0" indent="0">
              <a:buNone/>
              <a:defRPr sz="4000" b="0" cap="all" baseline="0">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1048591" name="Content Placeholder 3"/>
          <p:cNvSpPr>
            <a:spLocks noGrp="1"/>
          </p:cNvSpPr>
          <p:nvPr>
            <p:ph sz="half" idx="2"/>
          </p:nvPr>
        </p:nvSpPr>
        <p:spPr>
          <a:xfrm>
            <a:off x="2194560" y="5164668"/>
            <a:ext cx="9875520" cy="675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92" name="Text Placeholder 4"/>
          <p:cNvSpPr>
            <a:spLocks noGrp="1"/>
          </p:cNvSpPr>
          <p:nvPr>
            <p:ph type="body" sz="quarter" idx="3"/>
          </p:nvPr>
        </p:nvSpPr>
        <p:spPr>
          <a:xfrm>
            <a:off x="12435840" y="3692104"/>
            <a:ext cx="9875520" cy="1472564"/>
          </a:xfrm>
        </p:spPr>
        <p:txBody>
          <a:bodyPr lIns="91440" rIns="91440" anchor="ctr">
            <a:normAutofit/>
          </a:bodyPr>
          <a:lstStyle>
            <a:lvl1pPr marL="0" indent="0">
              <a:buNone/>
              <a:defRPr sz="4000" b="0" cap="all" baseline="0">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1048593" name="Content Placeholder 5"/>
          <p:cNvSpPr>
            <a:spLocks noGrp="1"/>
          </p:cNvSpPr>
          <p:nvPr>
            <p:ph sz="quarter" idx="4"/>
          </p:nvPr>
        </p:nvSpPr>
        <p:spPr>
          <a:xfrm>
            <a:off x="12435840" y="5164668"/>
            <a:ext cx="9875520" cy="675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94" name="Date Placeholder 6"/>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595" name="Footer Placeholder 7"/>
          <p:cNvSpPr>
            <a:spLocks noGrp="1"/>
          </p:cNvSpPr>
          <p:nvPr>
            <p:ph type="ftr" sz="quarter" idx="11"/>
          </p:nvPr>
        </p:nvSpPr>
        <p:spPr/>
        <p:txBody>
          <a:bodyPr/>
          <a:lstStyle/>
          <a:p>
            <a:endParaRPr lang="en-US" dirty="0"/>
          </a:p>
        </p:txBody>
      </p:sp>
      <p:sp>
        <p:nvSpPr>
          <p:cNvPr id="1048596" name="Slide Number Placeholder 8"/>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706" name="Title 1"/>
          <p:cNvSpPr>
            <a:spLocks noGrp="1"/>
          </p:cNvSpPr>
          <p:nvPr>
            <p:ph type="title"/>
          </p:nvPr>
        </p:nvSpPr>
        <p:spPr/>
        <p:txBody>
          <a:bodyPr/>
          <a:lstStyle/>
          <a:p>
            <a:r>
              <a:rPr lang="en-US"/>
              <a:t>Click to edit Master title style</a:t>
            </a:r>
            <a:endParaRPr lang="en-US" dirty="0"/>
          </a:p>
        </p:txBody>
      </p:sp>
      <p:sp>
        <p:nvSpPr>
          <p:cNvPr id="1048707" name="Date Placeholder 2"/>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708" name="Footer Placeholder 3"/>
          <p:cNvSpPr>
            <a:spLocks noGrp="1"/>
          </p:cNvSpPr>
          <p:nvPr>
            <p:ph type="ftr" sz="quarter" idx="11"/>
          </p:nvPr>
        </p:nvSpPr>
        <p:spPr/>
        <p:txBody>
          <a:bodyPr/>
          <a:lstStyle/>
          <a:p>
            <a:endParaRPr lang="en-US" dirty="0"/>
          </a:p>
        </p:txBody>
      </p:sp>
      <p:sp>
        <p:nvSpPr>
          <p:cNvPr id="1048709" name="Slide Number Placeholder 4"/>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48737" name="Rectangle 4"/>
          <p:cNvSpPr/>
          <p:nvPr/>
        </p:nvSpPr>
        <p:spPr>
          <a:xfrm>
            <a:off x="6351" y="12801600"/>
            <a:ext cx="2437765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38" name="Rectangle 5"/>
          <p:cNvSpPr/>
          <p:nvPr/>
        </p:nvSpPr>
        <p:spPr>
          <a:xfrm>
            <a:off x="31" y="12668632"/>
            <a:ext cx="2437765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39" name="Date Placeholder 6"/>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740"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1048741" name="Slide Number Placeholder 8"/>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48742" name="Rectangle 7"/>
          <p:cNvSpPr/>
          <p:nvPr/>
        </p:nvSpPr>
        <p:spPr>
          <a:xfrm>
            <a:off x="33" y="0"/>
            <a:ext cx="8101582"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43" name="Rectangle 8"/>
          <p:cNvSpPr/>
          <p:nvPr/>
        </p:nvSpPr>
        <p:spPr>
          <a:xfrm>
            <a:off x="8080142" y="0"/>
            <a:ext cx="128016"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44" name="Title 1"/>
          <p:cNvSpPr>
            <a:spLocks noGrp="1"/>
          </p:cNvSpPr>
          <p:nvPr>
            <p:ph type="title"/>
          </p:nvPr>
        </p:nvSpPr>
        <p:spPr>
          <a:xfrm>
            <a:off x="914400" y="1188718"/>
            <a:ext cx="6400800" cy="4572000"/>
          </a:xfrm>
        </p:spPr>
        <p:txBody>
          <a:bodyPr anchor="b">
            <a:normAutofit/>
          </a:bodyPr>
          <a:lstStyle>
            <a:lvl1pPr>
              <a:defRPr sz="7200" b="0">
                <a:solidFill>
                  <a:srgbClr val="FFFFFF"/>
                </a:solidFill>
              </a:defRPr>
            </a:lvl1pPr>
          </a:lstStyle>
          <a:p>
            <a:r>
              <a:rPr lang="en-US"/>
              <a:t>Click to edit Master title style</a:t>
            </a:r>
            <a:endParaRPr lang="en-US" dirty="0"/>
          </a:p>
        </p:txBody>
      </p:sp>
      <p:sp>
        <p:nvSpPr>
          <p:cNvPr id="1048745" name="Content Placeholder 2"/>
          <p:cNvSpPr>
            <a:spLocks noGrp="1"/>
          </p:cNvSpPr>
          <p:nvPr>
            <p:ph idx="1"/>
          </p:nvPr>
        </p:nvSpPr>
        <p:spPr>
          <a:xfrm>
            <a:off x="9601200" y="1463040"/>
            <a:ext cx="12984480" cy="1051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746" name="Text Placeholder 3"/>
          <p:cNvSpPr>
            <a:spLocks noGrp="1"/>
          </p:cNvSpPr>
          <p:nvPr>
            <p:ph type="body" sz="half" idx="2"/>
          </p:nvPr>
        </p:nvSpPr>
        <p:spPr>
          <a:xfrm>
            <a:off x="914400" y="5852160"/>
            <a:ext cx="6400800" cy="6758248"/>
          </a:xfrm>
        </p:spPr>
        <p:txBody>
          <a:bodyPr lIns="91440" rIns="91440">
            <a:normAutofit/>
          </a:bodyPr>
          <a:lstStyle>
            <a:lvl1pPr marL="0" indent="0">
              <a:buNone/>
              <a:defRPr sz="30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048747" name="Date Placeholder 4"/>
          <p:cNvSpPr>
            <a:spLocks noGrp="1"/>
          </p:cNvSpPr>
          <p:nvPr>
            <p:ph type="dt" sz="half" idx="10"/>
          </p:nvPr>
        </p:nvSpPr>
        <p:spPr>
          <a:xfrm>
            <a:off x="931024" y="12919571"/>
            <a:ext cx="5237020" cy="730250"/>
          </a:xfrm>
        </p:spPr>
        <p:txBody>
          <a:bodyPr/>
          <a:lstStyle>
            <a:lvl1pPr algn="l"/>
          </a:lstStyle>
          <a:p>
            <a:fld id="{B61BEF0D-F0BB-DE4B-95CE-6DB70DBA9567}" type="datetimeFigureOut">
              <a:rPr lang="en-US" smtClean="0"/>
              <a:t>9/30/24</a:t>
            </a:fld>
            <a:endParaRPr lang="en-US" dirty="0"/>
          </a:p>
        </p:txBody>
      </p:sp>
      <p:sp>
        <p:nvSpPr>
          <p:cNvPr id="1048748" name="Footer Placeholder 5"/>
          <p:cNvSpPr>
            <a:spLocks noGrp="1"/>
          </p:cNvSpPr>
          <p:nvPr>
            <p:ph type="ftr" sz="quarter" idx="11"/>
          </p:nvPr>
        </p:nvSpPr>
        <p:spPr>
          <a:xfrm>
            <a:off x="9601200" y="12919571"/>
            <a:ext cx="9296400" cy="730250"/>
          </a:xfrm>
        </p:spPr>
        <p:txBody>
          <a:bodyPr/>
          <a:lstStyle>
            <a:lvl1pPr algn="l">
              <a:defRPr>
                <a:solidFill>
                  <a:schemeClr val="tx2"/>
                </a:solidFill>
              </a:defRPr>
            </a:lvl1pPr>
          </a:lstStyle>
          <a:p>
            <a:endParaRPr lang="en-US" dirty="0"/>
          </a:p>
        </p:txBody>
      </p:sp>
      <p:sp>
        <p:nvSpPr>
          <p:cNvPr id="1048749" name="Slide Number Placeholder 6"/>
          <p:cNvSpPr>
            <a:spLocks noGrp="1"/>
          </p:cNvSpPr>
          <p:nvPr>
            <p:ph type="sldNum" sz="quarter" idx="12"/>
          </p:nvPr>
        </p:nvSpPr>
        <p:spPr/>
        <p:txBody>
          <a:bodyPr/>
          <a:lstStyle>
            <a:lvl1pPr>
              <a:defRPr>
                <a:solidFill>
                  <a:schemeClr val="tx2"/>
                </a:solidFill>
              </a:defRPr>
            </a:lvl1pPr>
          </a:lstStyle>
          <a:p>
            <a:fld id="{86CB4B4D-7CA3-9044-876B-883B54F8677D}" type="slidenum">
              <a:rPr lang="ru-RU" smtClean="0"/>
              <a:t>‹N›</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48717" name="Rectangle 7"/>
          <p:cNvSpPr/>
          <p:nvPr/>
        </p:nvSpPr>
        <p:spPr>
          <a:xfrm>
            <a:off x="1" y="9906000"/>
            <a:ext cx="24377650" cy="381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18" name="Rectangle 8"/>
          <p:cNvSpPr/>
          <p:nvPr/>
        </p:nvSpPr>
        <p:spPr>
          <a:xfrm>
            <a:off x="31" y="9830152"/>
            <a:ext cx="2437765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19" name="Title 1"/>
          <p:cNvSpPr>
            <a:spLocks noGrp="1"/>
          </p:cNvSpPr>
          <p:nvPr>
            <p:ph type="title"/>
          </p:nvPr>
        </p:nvSpPr>
        <p:spPr>
          <a:xfrm>
            <a:off x="2194560" y="10149840"/>
            <a:ext cx="20226528" cy="1645920"/>
          </a:xfrm>
        </p:spPr>
        <p:txBody>
          <a:bodyPr lIns="91440" tIns="0" rIns="91440" bIns="0" anchor="b">
            <a:noAutofit/>
          </a:bodyPr>
          <a:lstStyle>
            <a:lvl1pPr>
              <a:defRPr sz="7200" b="0">
                <a:solidFill>
                  <a:srgbClr val="FFFFFF"/>
                </a:solidFill>
              </a:defRPr>
            </a:lvl1pPr>
          </a:lstStyle>
          <a:p>
            <a:r>
              <a:rPr lang="en-US"/>
              <a:t>Click to edit Master title style</a:t>
            </a:r>
            <a:endParaRPr lang="en-US" dirty="0"/>
          </a:p>
        </p:txBody>
      </p:sp>
      <p:sp>
        <p:nvSpPr>
          <p:cNvPr id="1048720" name="Picture Placeholder 2"/>
          <p:cNvSpPr>
            <a:spLocks noGrp="1" noChangeAspect="1"/>
          </p:cNvSpPr>
          <p:nvPr>
            <p:ph type="pic" idx="1"/>
          </p:nvPr>
        </p:nvSpPr>
        <p:spPr>
          <a:xfrm>
            <a:off x="31" y="0"/>
            <a:ext cx="24383970" cy="9830152"/>
          </a:xfrm>
          <a:blipFill>
            <a:blip r:embed="rId2"/>
            <a:stretch>
              <a:fillRect/>
            </a:stretch>
          </a:blipFill>
        </p:spPr>
        <p:txBody>
          <a:bodyPr lIns="457200" tIns="457200" anchor="t"/>
          <a:lstStyle>
            <a:lvl1pPr marL="0" indent="0">
              <a:buNone/>
              <a:defRPr sz="6400">
                <a:solidFill>
                  <a:schemeClr val="bg1"/>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1048721" name="Text Placeholder 3"/>
          <p:cNvSpPr>
            <a:spLocks noGrp="1"/>
          </p:cNvSpPr>
          <p:nvPr>
            <p:ph type="body" sz="half" idx="2"/>
          </p:nvPr>
        </p:nvSpPr>
        <p:spPr>
          <a:xfrm>
            <a:off x="2194560" y="11814046"/>
            <a:ext cx="20226528" cy="1188720"/>
          </a:xfrm>
        </p:spPr>
        <p:txBody>
          <a:bodyPr lIns="91440" tIns="0" rIns="91440" bIns="0">
            <a:normAutofit/>
          </a:bodyPr>
          <a:lstStyle>
            <a:lvl1pPr marL="0" indent="0">
              <a:spcBef>
                <a:spcPts val="0"/>
              </a:spcBef>
              <a:spcAft>
                <a:spcPts val="1200"/>
              </a:spcAft>
              <a:buNone/>
              <a:defRPr sz="30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048722" name="Date Placeholder 4"/>
          <p:cNvSpPr>
            <a:spLocks noGrp="1"/>
          </p:cNvSpPr>
          <p:nvPr>
            <p:ph type="dt" sz="half" idx="10"/>
          </p:nvPr>
        </p:nvSpPr>
        <p:spPr/>
        <p:txBody>
          <a:bodyPr/>
          <a:lstStyle/>
          <a:p>
            <a:fld id="{B61BEF0D-F0BB-DE4B-95CE-6DB70DBA9567}" type="datetimeFigureOut">
              <a:rPr lang="en-US" smtClean="0"/>
              <a:t>9/30/24</a:t>
            </a:fld>
            <a:endParaRPr lang="en-US" dirty="0"/>
          </a:p>
        </p:txBody>
      </p:sp>
      <p:sp>
        <p:nvSpPr>
          <p:cNvPr id="1048723" name="Footer Placeholder 5"/>
          <p:cNvSpPr>
            <a:spLocks noGrp="1"/>
          </p:cNvSpPr>
          <p:nvPr>
            <p:ph type="ftr" sz="quarter" idx="11"/>
          </p:nvPr>
        </p:nvSpPr>
        <p:spPr/>
        <p:txBody>
          <a:bodyPr/>
          <a:lstStyle/>
          <a:p>
            <a:endParaRPr lang="en-US" dirty="0"/>
          </a:p>
        </p:txBody>
      </p:sp>
      <p:sp>
        <p:nvSpPr>
          <p:cNvPr id="1048724" name="Slide Number Placeholder 6"/>
          <p:cNvSpPr>
            <a:spLocks noGrp="1"/>
          </p:cNvSpPr>
          <p:nvPr>
            <p:ph type="sldNum" sz="quarter" idx="12"/>
          </p:nvPr>
        </p:nvSpPr>
        <p:spPr/>
        <p:txBody>
          <a:bodyPr/>
          <a:lstStyle/>
          <a:p>
            <a:fld id="{86CB4B4D-7CA3-9044-876B-883B54F8677D}" type="slidenum">
              <a:rPr lang="ru-RU" smtClean="0"/>
              <a:t>‹N›</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Rectangle 6"/>
          <p:cNvSpPr/>
          <p:nvPr/>
        </p:nvSpPr>
        <p:spPr>
          <a:xfrm>
            <a:off x="2" y="12801600"/>
            <a:ext cx="24384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577" name="Rectangle 8"/>
          <p:cNvSpPr/>
          <p:nvPr/>
        </p:nvSpPr>
        <p:spPr>
          <a:xfrm>
            <a:off x="1" y="12668632"/>
            <a:ext cx="24384002" cy="131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578" name="Title Placeholder 1"/>
          <p:cNvSpPr>
            <a:spLocks noGrp="1"/>
          </p:cNvSpPr>
          <p:nvPr>
            <p:ph type="title"/>
          </p:nvPr>
        </p:nvSpPr>
        <p:spPr>
          <a:xfrm>
            <a:off x="2194560" y="573207"/>
            <a:ext cx="20116800" cy="290151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48579" name="Text Placeholder 2"/>
          <p:cNvSpPr>
            <a:spLocks noGrp="1"/>
          </p:cNvSpPr>
          <p:nvPr>
            <p:ph type="body" idx="1"/>
          </p:nvPr>
        </p:nvSpPr>
        <p:spPr>
          <a:xfrm>
            <a:off x="2194560" y="3691468"/>
            <a:ext cx="20116800" cy="80467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80" name="Date Placeholder 3"/>
          <p:cNvSpPr>
            <a:spLocks noGrp="1"/>
          </p:cNvSpPr>
          <p:nvPr>
            <p:ph type="dt" sz="half" idx="2"/>
          </p:nvPr>
        </p:nvSpPr>
        <p:spPr>
          <a:xfrm>
            <a:off x="2194561" y="12919571"/>
            <a:ext cx="4944542" cy="730250"/>
          </a:xfrm>
          <a:prstGeom prst="rect">
            <a:avLst/>
          </a:prstGeom>
        </p:spPr>
        <p:txBody>
          <a:bodyPr vert="horz" lIns="91440" tIns="45720" rIns="91440" bIns="45720" rtlCol="0" anchor="ctr"/>
          <a:lstStyle>
            <a:lvl1pPr algn="l">
              <a:defRPr sz="1800">
                <a:solidFill>
                  <a:srgbClr val="FFFFFF"/>
                </a:solidFill>
              </a:defRPr>
            </a:lvl1pPr>
          </a:lstStyle>
          <a:p>
            <a:fld id="{B61BEF0D-F0BB-DE4B-95CE-6DB70DBA9567}" type="datetimeFigureOut">
              <a:rPr lang="en-US" smtClean="0"/>
              <a:t>9/30/24</a:t>
            </a:fld>
            <a:endParaRPr lang="en-US" dirty="0"/>
          </a:p>
        </p:txBody>
      </p:sp>
      <p:sp>
        <p:nvSpPr>
          <p:cNvPr id="1048581" name="Footer Placeholder 4"/>
          <p:cNvSpPr>
            <a:spLocks noGrp="1"/>
          </p:cNvSpPr>
          <p:nvPr>
            <p:ph type="ftr" sz="quarter" idx="3"/>
          </p:nvPr>
        </p:nvSpPr>
        <p:spPr>
          <a:xfrm>
            <a:off x="7372370" y="12919571"/>
            <a:ext cx="9645608" cy="730250"/>
          </a:xfrm>
          <a:prstGeom prst="rect">
            <a:avLst/>
          </a:prstGeom>
        </p:spPr>
        <p:txBody>
          <a:bodyPr vert="horz" lIns="91440" tIns="45720" rIns="91440" bIns="45720" rtlCol="0" anchor="ctr"/>
          <a:lstStyle>
            <a:lvl1pPr algn="ctr">
              <a:defRPr sz="1800" cap="all" baseline="0">
                <a:solidFill>
                  <a:srgbClr val="FFFFFF"/>
                </a:solidFill>
              </a:defRPr>
            </a:lvl1pPr>
          </a:lstStyle>
          <a:p>
            <a:endParaRPr lang="en-US" dirty="0"/>
          </a:p>
        </p:txBody>
      </p:sp>
      <p:sp>
        <p:nvSpPr>
          <p:cNvPr id="1048582" name="Slide Number Placeholder 5"/>
          <p:cNvSpPr>
            <a:spLocks noGrp="1"/>
          </p:cNvSpPr>
          <p:nvPr>
            <p:ph type="sldNum" sz="quarter" idx="4"/>
          </p:nvPr>
        </p:nvSpPr>
        <p:spPr>
          <a:xfrm>
            <a:off x="19800917" y="12919571"/>
            <a:ext cx="2624050" cy="730250"/>
          </a:xfrm>
          <a:prstGeom prst="rect">
            <a:avLst/>
          </a:prstGeom>
        </p:spPr>
        <p:txBody>
          <a:bodyPr vert="horz" lIns="91440" tIns="45720" rIns="91440" bIns="45720" rtlCol="0" anchor="ctr"/>
          <a:lstStyle>
            <a:lvl1pPr algn="r">
              <a:defRPr sz="2100">
                <a:solidFill>
                  <a:srgbClr val="FFFFFF"/>
                </a:solidFill>
              </a:defRPr>
            </a:lvl1pPr>
          </a:lstStyle>
          <a:p>
            <a:fld id="{86CB4B4D-7CA3-9044-876B-883B54F8677D}" type="slidenum">
              <a:rPr lang="ru-RU" smtClean="0"/>
              <a:t>‹N›</a:t>
            </a:fld>
            <a:endParaRPr lang="ru-RU"/>
          </a:p>
        </p:txBody>
      </p:sp>
      <p:cxnSp>
        <p:nvCxnSpPr>
          <p:cNvPr id="3145728" name="Straight Connector 9"/>
          <p:cNvCxnSpPr/>
          <p:nvPr/>
        </p:nvCxnSpPr>
        <p:spPr>
          <a:xfrm>
            <a:off x="2387064" y="3475690"/>
            <a:ext cx="199339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828800" rtl="0" eaLnBrk="1" latinLnBrk="0" hangingPunct="1">
        <a:lnSpc>
          <a:spcPct val="85000"/>
        </a:lnSpc>
        <a:spcBef>
          <a:spcPct val="0"/>
        </a:spcBef>
        <a:buNone/>
        <a:defRPr sz="9600" kern="1200" spc="-100" baseline="0">
          <a:solidFill>
            <a:schemeClr val="tx1">
              <a:lumMod val="75000"/>
              <a:lumOff val="25000"/>
            </a:schemeClr>
          </a:solidFill>
          <a:latin typeface="+mj-lt"/>
          <a:ea typeface="+mj-ea"/>
          <a:cs typeface="+mj-cs"/>
        </a:defRPr>
      </a:lvl1pPr>
    </p:titleStyle>
    <p:bodyStyle>
      <a:lvl1pPr marL="182880" indent="-182880" algn="l" defTabSz="1828800" rtl="0" eaLnBrk="1" latinLnBrk="0" hangingPunct="1">
        <a:lnSpc>
          <a:spcPct val="90000"/>
        </a:lnSpc>
        <a:spcBef>
          <a:spcPts val="2400"/>
        </a:spcBef>
        <a:spcAft>
          <a:spcPts val="400"/>
        </a:spcAft>
        <a:buClr>
          <a:schemeClr val="accent1"/>
        </a:buClr>
        <a:buSzPct val="100000"/>
        <a:buFont typeface="Calibri" panose="020F0502020204030204" pitchFamily="34" charset="0"/>
        <a:buChar char=" "/>
        <a:defRPr sz="4000" kern="1200">
          <a:solidFill>
            <a:schemeClr val="tx1">
              <a:lumMod val="75000"/>
              <a:lumOff val="25000"/>
            </a:schemeClr>
          </a:solidFill>
          <a:latin typeface="+mn-lt"/>
          <a:ea typeface="+mn-ea"/>
          <a:cs typeface="+mn-cs"/>
        </a:defRPr>
      </a:lvl1pPr>
      <a:lvl2pPr marL="768350" indent="-36576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3600" kern="1200">
          <a:solidFill>
            <a:schemeClr val="tx1">
              <a:lumMod val="75000"/>
              <a:lumOff val="25000"/>
            </a:schemeClr>
          </a:solidFill>
          <a:latin typeface="+mn-lt"/>
          <a:ea typeface="+mn-ea"/>
          <a:cs typeface="+mn-cs"/>
        </a:defRPr>
      </a:lvl2pPr>
      <a:lvl3pPr marL="1134110" indent="-36576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3pPr>
      <a:lvl4pPr marL="1499870" indent="-36576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1865630" indent="-36576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5pPr>
      <a:lvl6pPr marL="2200275" indent="-45720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6pPr>
      <a:lvl7pPr marL="2599690" indent="-45720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7pPr>
      <a:lvl8pPr marL="2999740" indent="-45720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8pPr>
      <a:lvl9pPr marL="3399790" indent="-457200" algn="l" defTabSz="1828800" rtl="0" eaLnBrk="1" latinLnBrk="0" hangingPunct="1">
        <a:lnSpc>
          <a:spcPct val="90000"/>
        </a:lnSpc>
        <a:spcBef>
          <a:spcPts val="400"/>
        </a:spcBef>
        <a:spcAft>
          <a:spcPts val="800"/>
        </a:spcAft>
        <a:buClr>
          <a:schemeClr val="accent1"/>
        </a:buClr>
        <a:buFont typeface="Calibri" panose="020F0502020204030204" pitchFamily="34" charset="0"/>
        <a:buChar char="◦"/>
        <a:defRPr sz="2800" kern="1200">
          <a:solidFill>
            <a:schemeClr val="tx1">
              <a:lumMod val="75000"/>
              <a:lumOff val="25000"/>
            </a:schemeClr>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orintex.md/" TargetMode="External"/><Relationship Id="rId2" Type="http://schemas.openxmlformats.org/officeDocument/2006/relationships/hyperlink" Target="mailto:sorintex.soroca@gmail.co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Заголовок 1"/>
          <p:cNvSpPr>
            <a:spLocks noGrp="1"/>
          </p:cNvSpPr>
          <p:nvPr>
            <p:ph type="ctrTitle"/>
          </p:nvPr>
        </p:nvSpPr>
        <p:spPr>
          <a:xfrm>
            <a:off x="914693" y="5963920"/>
            <a:ext cx="19732752" cy="4538132"/>
          </a:xfrm>
        </p:spPr>
        <p:txBody>
          <a:bodyPr>
            <a:normAutofit fontScale="90000"/>
          </a:bodyPr>
          <a:lstStyle/>
          <a:p>
            <a:pPr algn="ctr"/>
            <a:br>
              <a:rPr lang="en-US" sz="9600" dirty="0">
                <a:latin typeface="Arial" panose="020B0604020202020204"/>
                <a:cs typeface="Arial" panose="020B0604020202020204"/>
              </a:rPr>
            </a:br>
            <a:br>
              <a:rPr lang="en-US" sz="9600" dirty="0">
                <a:latin typeface="Arial" panose="020B0604020202020204"/>
                <a:cs typeface="Arial" panose="020B0604020202020204"/>
              </a:rPr>
            </a:br>
            <a:br>
              <a:rPr lang="en-US" sz="9600" dirty="0">
                <a:latin typeface="Arial" panose="020B0604020202020204"/>
                <a:cs typeface="Arial" panose="020B0604020202020204"/>
              </a:rPr>
            </a:br>
            <a:br>
              <a:rPr lang="ro-RO" sz="9600" dirty="0">
                <a:latin typeface="Arial" panose="020B0604020202020204"/>
                <a:cs typeface="Arial" panose="020B0604020202020204"/>
              </a:rPr>
            </a:br>
            <a:br>
              <a:rPr lang="ro-RO" sz="9600" dirty="0">
                <a:latin typeface="Arial" panose="020B0604020202020204"/>
                <a:cs typeface="Arial" panose="020B0604020202020204"/>
              </a:rPr>
            </a:br>
            <a:r>
              <a:rPr lang="en-US" sz="8000" b="1" dirty="0">
                <a:latin typeface="Arial" panose="020B0604020202020204"/>
                <a:cs typeface="Arial" panose="020B0604020202020204"/>
              </a:rPr>
              <a:t>SORINTEX</a:t>
            </a:r>
            <a:br>
              <a:rPr lang="ro-RO" sz="8000" b="1" dirty="0">
                <a:latin typeface="Arial" panose="020B0604020202020204"/>
                <a:cs typeface="Arial" panose="020B0604020202020204"/>
              </a:rPr>
            </a:br>
            <a:br>
              <a:rPr lang="ro-RO" sz="8000" dirty="0">
                <a:latin typeface="Arial" panose="020B0604020202020204"/>
                <a:cs typeface="Arial" panose="020B0604020202020204"/>
              </a:rPr>
            </a:br>
            <a:r>
              <a:rPr lang="en-US" sz="8000" dirty="0">
                <a:latin typeface="Arial" panose="020B0604020202020204"/>
                <a:cs typeface="Arial" panose="020B0604020202020204"/>
              </a:rPr>
              <a:t>The first textile cluster in the Republic of Moldova</a:t>
            </a:r>
            <a:br>
              <a:rPr lang="ro-RO" sz="8000" dirty="0">
                <a:latin typeface="Arial" panose="020B0604020202020204"/>
                <a:cs typeface="Arial" panose="020B0604020202020204"/>
              </a:rPr>
            </a:br>
            <a:br>
              <a:rPr lang="en-US" sz="9600" dirty="0">
                <a:latin typeface="Arial" panose="020B0604020202020204"/>
                <a:cs typeface="Arial" panose="020B0604020202020204"/>
              </a:rPr>
            </a:br>
            <a:endParaRPr lang="ru-RU" sz="9600" dirty="0">
              <a:latin typeface="Arial" panose="020B0604020202020204"/>
              <a:cs typeface="Arial" panose="020B0604020202020204"/>
            </a:endParaRPr>
          </a:p>
        </p:txBody>
      </p:sp>
      <p:pic>
        <p:nvPicPr>
          <p:cNvPr id="2097190" name="Picture 4"/>
          <p:cNvPicPr>
            <a:picLocks noChangeAspect="1"/>
          </p:cNvPicPr>
          <p:nvPr/>
        </p:nvPicPr>
        <p:blipFill>
          <a:blip r:embed="rId3"/>
          <a:stretch>
            <a:fillRect/>
          </a:stretch>
        </p:blipFill>
        <p:spPr>
          <a:xfrm>
            <a:off x="4166039" y="146304"/>
            <a:ext cx="13230061" cy="29260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Заголовок 1"/>
          <p:cNvSpPr>
            <a:spLocks noGrp="1"/>
          </p:cNvSpPr>
          <p:nvPr>
            <p:ph type="title"/>
          </p:nvPr>
        </p:nvSpPr>
        <p:spPr/>
        <p:txBody>
          <a:bodyPr>
            <a:normAutofit/>
          </a:bodyPr>
          <a:lstStyle/>
          <a:p>
            <a:pPr algn="ctr"/>
            <a:r>
              <a:rPr lang="en-US" dirty="0"/>
              <a:t>Moldovan-Russian Forum, 20.09.2019, Palace of the Republic, Chisinau.</a:t>
            </a:r>
            <a:endParaRPr lang="ru-RU" dirty="0"/>
          </a:p>
        </p:txBody>
      </p:sp>
      <p:sp>
        <p:nvSpPr>
          <p:cNvPr id="1048641" name="Текст 2"/>
          <p:cNvSpPr>
            <a:spLocks noGrp="1"/>
          </p:cNvSpPr>
          <p:nvPr>
            <p:ph type="body" idx="1"/>
          </p:nvPr>
        </p:nvSpPr>
        <p:spPr/>
        <p:txBody>
          <a:bodyPr/>
          <a:lstStyle/>
          <a:p>
            <a:r>
              <a:rPr lang="en-US" dirty="0"/>
              <a:t>"Development of regions" section.</a:t>
            </a:r>
            <a:endParaRPr lang="ru-RU" dirty="0"/>
          </a:p>
        </p:txBody>
      </p:sp>
      <p:sp>
        <p:nvSpPr>
          <p:cNvPr id="1048643" name="Текст 4"/>
          <p:cNvSpPr>
            <a:spLocks noGrp="1"/>
          </p:cNvSpPr>
          <p:nvPr>
            <p:ph type="body" sz="quarter" idx="3"/>
          </p:nvPr>
        </p:nvSpPr>
        <p:spPr/>
        <p:txBody>
          <a:bodyPr/>
          <a:lstStyle/>
          <a:p>
            <a:r>
              <a:rPr lang="en-US" dirty="0"/>
              <a:t>Signing the collaboration contract.</a:t>
            </a:r>
            <a:endParaRPr lang="ru-RU" dirty="0"/>
          </a:p>
        </p:txBody>
      </p:sp>
      <p:sp>
        <p:nvSpPr>
          <p:cNvPr id="1048644" name="Текст 5"/>
          <p:cNvSpPr>
            <a:spLocks noGrp="1"/>
          </p:cNvSpPr>
          <p:nvPr>
            <p:ph type="body" sz="half" idx="16"/>
          </p:nvPr>
        </p:nvSpPr>
        <p:spPr>
          <a:xfrm>
            <a:off x="7746365" y="5334000"/>
            <a:ext cx="5893435" cy="1353185"/>
          </a:xfrm>
        </p:spPr>
        <p:txBody>
          <a:bodyPr>
            <a:normAutofit/>
          </a:bodyPr>
          <a:lstStyle/>
          <a:p>
            <a:r>
              <a:rPr lang="en-US" sz="3200" b="1" dirty="0"/>
              <a:t>Cluster </a:t>
            </a:r>
            <a:r>
              <a:rPr lang="en-US" sz="3200" b="1" dirty="0" err="1"/>
              <a:t>Consalting</a:t>
            </a:r>
            <a:r>
              <a:rPr lang="en-US" sz="3200" b="1" dirty="0"/>
              <a:t> Group</a:t>
            </a:r>
            <a:r>
              <a:rPr lang="ro-MD" sz="3200" b="1" dirty="0"/>
              <a:t>, </a:t>
            </a:r>
            <a:r>
              <a:rPr lang="en-US" sz="3200" b="1" dirty="0"/>
              <a:t>Penza,</a:t>
            </a:r>
            <a:r>
              <a:rPr lang="ro-MD" sz="3200" b="1" dirty="0"/>
              <a:t> </a:t>
            </a:r>
            <a:r>
              <a:rPr lang="en-US" sz="3200" b="1" dirty="0"/>
              <a:t>Rus</a:t>
            </a:r>
            <a:r>
              <a:rPr lang="ro-MD" sz="3200" b="1" dirty="0"/>
              <a:t>s</a:t>
            </a:r>
            <a:r>
              <a:rPr lang="en-US" sz="3200" b="1" dirty="0" err="1"/>
              <a:t>ia.</a:t>
            </a:r>
            <a:endParaRPr lang="ru-RU" sz="3200" b="1" dirty="0"/>
          </a:p>
        </p:txBody>
      </p:sp>
      <p:sp>
        <p:nvSpPr>
          <p:cNvPr id="1048645" name="Текст 6"/>
          <p:cNvSpPr>
            <a:spLocks noGrp="1"/>
          </p:cNvSpPr>
          <p:nvPr>
            <p:ph type="body" sz="quarter" idx="13"/>
          </p:nvPr>
        </p:nvSpPr>
        <p:spPr>
          <a:xfrm>
            <a:off x="14226386" y="4247958"/>
            <a:ext cx="5864226" cy="1152524"/>
          </a:xfrm>
        </p:spPr>
        <p:txBody>
          <a:bodyPr/>
          <a:lstStyle/>
          <a:p>
            <a:r>
              <a:rPr lang="en-US" dirty="0"/>
              <a:t>Section "Development of clusters in Moldova and Russia".</a:t>
            </a:r>
            <a:endParaRPr lang="ru-RU" dirty="0"/>
          </a:p>
        </p:txBody>
      </p:sp>
      <p:pic>
        <p:nvPicPr>
          <p:cNvPr id="2097193" name="Рисунок 8"/>
          <p:cNvPicPr>
            <a:picLocks noChangeAspect="1"/>
          </p:cNvPicPr>
          <p:nvPr/>
        </p:nvPicPr>
        <p:blipFill>
          <a:blip r:embed="rId2" cstate="print"/>
          <a:stretch>
            <a:fillRect/>
          </a:stretch>
        </p:blipFill>
        <p:spPr>
          <a:xfrm>
            <a:off x="403432" y="6331338"/>
            <a:ext cx="6912000" cy="5184000"/>
          </a:xfrm>
          <a:prstGeom prst="rect">
            <a:avLst/>
          </a:prstGeom>
        </p:spPr>
      </p:pic>
      <p:pic>
        <p:nvPicPr>
          <p:cNvPr id="2097194" name="Рисунок 9"/>
          <p:cNvPicPr>
            <a:picLocks noChangeAspect="1"/>
          </p:cNvPicPr>
          <p:nvPr/>
        </p:nvPicPr>
        <p:blipFill>
          <a:blip r:embed="rId3" cstate="print"/>
          <a:stretch>
            <a:fillRect/>
          </a:stretch>
        </p:blipFill>
        <p:spPr>
          <a:xfrm>
            <a:off x="7767319" y="6372000"/>
            <a:ext cx="5324400" cy="7344000"/>
          </a:xfrm>
          <a:prstGeom prst="rect">
            <a:avLst/>
          </a:prstGeom>
        </p:spPr>
      </p:pic>
      <p:pic>
        <p:nvPicPr>
          <p:cNvPr id="2097195" name="Рисунок 10"/>
          <p:cNvPicPr>
            <a:picLocks noChangeAspect="1"/>
          </p:cNvPicPr>
          <p:nvPr/>
        </p:nvPicPr>
        <p:blipFill>
          <a:blip r:embed="rId4" cstate="print"/>
          <a:stretch>
            <a:fillRect/>
          </a:stretch>
        </p:blipFill>
        <p:spPr>
          <a:xfrm>
            <a:off x="13797514" y="6063077"/>
            <a:ext cx="6768000" cy="5076000"/>
          </a:xfrm>
          <a:prstGeom prst="rect">
            <a:avLst/>
          </a:prstGeom>
        </p:spPr>
      </p:pic>
      <p:pic>
        <p:nvPicPr>
          <p:cNvPr id="2097196"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Заголовок 1"/>
          <p:cNvSpPr>
            <a:spLocks noGrp="1"/>
          </p:cNvSpPr>
          <p:nvPr>
            <p:ph type="title"/>
          </p:nvPr>
        </p:nvSpPr>
        <p:spPr/>
        <p:txBody>
          <a:bodyPr>
            <a:normAutofit/>
          </a:bodyPr>
          <a:lstStyle/>
          <a:p>
            <a:pPr algn="ctr"/>
            <a:r>
              <a:rPr lang="en-US" dirty="0"/>
              <a:t>Elaboration of the development strategy of «</a:t>
            </a:r>
            <a:r>
              <a:rPr lang="en-US" dirty="0" err="1"/>
              <a:t>Sorintex</a:t>
            </a:r>
            <a:r>
              <a:rPr lang="en-US" dirty="0"/>
              <a:t>»</a:t>
            </a:r>
            <a:endParaRPr lang="ru-RU" dirty="0"/>
          </a:p>
        </p:txBody>
      </p:sp>
      <p:sp>
        <p:nvSpPr>
          <p:cNvPr id="1048648" name="Текст 2"/>
          <p:cNvSpPr>
            <a:spLocks noGrp="1"/>
          </p:cNvSpPr>
          <p:nvPr>
            <p:ph type="body" idx="1"/>
          </p:nvPr>
        </p:nvSpPr>
        <p:spPr/>
        <p:txBody>
          <a:bodyPr/>
          <a:lstStyle/>
          <a:p>
            <a:r>
              <a:rPr lang="en-US" dirty="0"/>
              <a:t> 25.01.2019</a:t>
            </a:r>
            <a:endParaRPr lang="ru-RU" dirty="0"/>
          </a:p>
        </p:txBody>
      </p:sp>
      <p:sp>
        <p:nvSpPr>
          <p:cNvPr id="1048649" name="Текст 3"/>
          <p:cNvSpPr>
            <a:spLocks noGrp="1"/>
          </p:cNvSpPr>
          <p:nvPr>
            <p:ph type="body" sz="half" idx="15"/>
          </p:nvPr>
        </p:nvSpPr>
        <p:spPr/>
        <p:txBody>
          <a:bodyPr/>
          <a:lstStyle/>
          <a:p>
            <a:endParaRPr lang="ru-RU" dirty="0"/>
          </a:p>
        </p:txBody>
      </p:sp>
      <p:sp>
        <p:nvSpPr>
          <p:cNvPr id="1048650" name="Текст 4"/>
          <p:cNvSpPr>
            <a:spLocks noGrp="1"/>
          </p:cNvSpPr>
          <p:nvPr>
            <p:ph type="body" sz="quarter" idx="3"/>
          </p:nvPr>
        </p:nvSpPr>
        <p:spPr/>
        <p:txBody>
          <a:bodyPr/>
          <a:lstStyle/>
          <a:p>
            <a:r>
              <a:rPr lang="en-US" dirty="0"/>
              <a:t>SES Germany project</a:t>
            </a:r>
            <a:endParaRPr lang="ru-RU" dirty="0"/>
          </a:p>
        </p:txBody>
      </p:sp>
      <p:sp>
        <p:nvSpPr>
          <p:cNvPr id="1048651" name="Текст 6"/>
          <p:cNvSpPr>
            <a:spLocks noGrp="1"/>
          </p:cNvSpPr>
          <p:nvPr>
            <p:ph type="body" sz="quarter" idx="13"/>
          </p:nvPr>
        </p:nvSpPr>
        <p:spPr/>
        <p:txBody>
          <a:bodyPr/>
          <a:lstStyle/>
          <a:p>
            <a:r>
              <a:rPr lang="en-US" dirty="0"/>
              <a:t>Development strategy</a:t>
            </a:r>
            <a:endParaRPr lang="ru-RU" dirty="0"/>
          </a:p>
        </p:txBody>
      </p:sp>
      <p:pic>
        <p:nvPicPr>
          <p:cNvPr id="2097197" name="Picture 3" descr="C:\Users\Dell\Desktop\Activitatea 1.4\IMG_043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79680"/>
            <a:ext cx="7680000" cy="5760000"/>
          </a:xfrm>
          <a:prstGeom prst="rect">
            <a:avLst/>
          </a:prstGeom>
          <a:noFill/>
          <a:scene3d>
            <a:camera prst="orthographicFront">
              <a:rot lat="0" lon="0" rev="16200000"/>
            </a:camera>
            <a:lightRig rig="threePt" dir="t"/>
          </a:scene3d>
        </p:spPr>
      </p:pic>
      <p:sp>
        <p:nvSpPr>
          <p:cNvPr id="1048652" name="Rectangle 8"/>
          <p:cNvSpPr/>
          <p:nvPr/>
        </p:nvSpPr>
        <p:spPr>
          <a:xfrm>
            <a:off x="7767318" y="4657398"/>
            <a:ext cx="6482083" cy="7602081"/>
          </a:xfrm>
          <a:prstGeom prst="rect">
            <a:avLst/>
          </a:prstGeom>
        </p:spPr>
        <p:txBody>
          <a:bodyPr wrap="square">
            <a:spAutoFit/>
          </a:bodyPr>
          <a:lstStyle/>
          <a:p>
            <a:pPr marL="685800" indent="-685800">
              <a:buFont typeface="Arial" panose="020B0604020202020204"/>
              <a:buChar char="•"/>
            </a:pPr>
            <a:endParaRPr lang="en-US" sz="4800" dirty="0"/>
          </a:p>
          <a:p>
            <a:pPr marL="685800" indent="-685800" algn="l">
              <a:buFont typeface="Arial" panose="020B0604020202020204"/>
              <a:buChar char="•"/>
            </a:pPr>
            <a:r>
              <a:rPr lang="en-US" sz="4400" dirty="0">
                <a:solidFill>
                  <a:schemeClr val="accent2">
                    <a:lumMod val="50000"/>
                  </a:schemeClr>
                </a:solidFill>
              </a:rPr>
              <a:t>Professions and technologies</a:t>
            </a:r>
            <a:r>
              <a:rPr lang="ro-MD" sz="4400" dirty="0">
                <a:solidFill>
                  <a:schemeClr val="accent2">
                    <a:lumMod val="50000"/>
                  </a:schemeClr>
                </a:solidFill>
              </a:rPr>
              <a:t>.</a:t>
            </a:r>
          </a:p>
          <a:p>
            <a:pPr marL="685800" indent="-685800" algn="l">
              <a:buFont typeface="Arial" panose="020B0604020202020204"/>
              <a:buChar char="•"/>
            </a:pPr>
            <a:r>
              <a:rPr lang="en-US" sz="4400" dirty="0">
                <a:solidFill>
                  <a:schemeClr val="accent2">
                    <a:lumMod val="50000"/>
                  </a:schemeClr>
                </a:solidFill>
              </a:rPr>
              <a:t>Trade and sales</a:t>
            </a:r>
            <a:r>
              <a:rPr lang="ro-MD" sz="4400" dirty="0">
                <a:solidFill>
                  <a:schemeClr val="accent2">
                    <a:lumMod val="50000"/>
                  </a:schemeClr>
                </a:solidFill>
              </a:rPr>
              <a:t>.</a:t>
            </a:r>
          </a:p>
          <a:p>
            <a:pPr marL="685800" indent="-685800" algn="l">
              <a:buFont typeface="Arial" panose="020B0604020202020204"/>
              <a:buChar char="•"/>
            </a:pPr>
            <a:r>
              <a:rPr lang="en-US" sz="4400" dirty="0">
                <a:solidFill>
                  <a:schemeClr val="accent2">
                    <a:lumMod val="50000"/>
                  </a:schemeClr>
                </a:solidFill>
              </a:rPr>
              <a:t>Education and innovation.</a:t>
            </a:r>
            <a:endParaRPr lang="ro-MD" sz="4400" dirty="0">
              <a:solidFill>
                <a:schemeClr val="accent2">
                  <a:lumMod val="50000"/>
                </a:schemeClr>
              </a:solidFill>
            </a:endParaRPr>
          </a:p>
          <a:p>
            <a:pPr marL="685800" indent="-685800" algn="l">
              <a:buFont typeface="Arial" panose="020B0604020202020204"/>
              <a:buChar char="•"/>
            </a:pPr>
            <a:r>
              <a:rPr lang="en-US" sz="4400" dirty="0">
                <a:solidFill>
                  <a:schemeClr val="accent2">
                    <a:lumMod val="50000"/>
                  </a:schemeClr>
                </a:solidFill>
              </a:rPr>
              <a:t>Small and medium business.</a:t>
            </a:r>
            <a:endParaRPr lang="ro-MD" sz="4400" dirty="0">
              <a:solidFill>
                <a:schemeClr val="accent2">
                  <a:lumMod val="50000"/>
                </a:schemeClr>
              </a:solidFill>
            </a:endParaRPr>
          </a:p>
          <a:p>
            <a:pPr marL="685800" indent="-685800" algn="l">
              <a:buFont typeface="Arial" panose="020B0604020202020204"/>
              <a:buChar char="•"/>
            </a:pPr>
            <a:r>
              <a:rPr lang="en-US" sz="4400" dirty="0">
                <a:solidFill>
                  <a:schemeClr val="accent2">
                    <a:lumMod val="50000"/>
                  </a:schemeClr>
                </a:solidFill>
              </a:rPr>
              <a:t>Educational institutions that provide professional training.</a:t>
            </a:r>
            <a:endParaRPr lang="en-US" sz="4400" dirty="0"/>
          </a:p>
        </p:txBody>
      </p:sp>
      <p:pic>
        <p:nvPicPr>
          <p:cNvPr id="2097198" name="Picture 9"/>
          <p:cNvPicPr>
            <a:picLocks noChangeAspect="1"/>
          </p:cNvPicPr>
          <p:nvPr/>
        </p:nvPicPr>
        <p:blipFill>
          <a:blip r:embed="rId3" cstate="print"/>
          <a:stretch>
            <a:fillRect/>
          </a:stretch>
        </p:blipFill>
        <p:spPr>
          <a:xfrm>
            <a:off x="14851509" y="5209198"/>
            <a:ext cx="5262118" cy="7625268"/>
          </a:xfrm>
          <a:prstGeom prst="rect">
            <a:avLst/>
          </a:prstGeom>
        </p:spPr>
      </p:pic>
      <p:pic>
        <p:nvPicPr>
          <p:cNvPr id="2097199"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Заголовок 1"/>
          <p:cNvSpPr>
            <a:spLocks noGrp="1"/>
          </p:cNvSpPr>
          <p:nvPr>
            <p:ph type="title"/>
          </p:nvPr>
        </p:nvSpPr>
        <p:spPr>
          <a:xfrm>
            <a:off x="2071502" y="1936880"/>
            <a:ext cx="17193336" cy="2641600"/>
          </a:xfrm>
        </p:spPr>
        <p:txBody>
          <a:bodyPr>
            <a:normAutofit fontScale="90000"/>
          </a:bodyPr>
          <a:lstStyle/>
          <a:p>
            <a:r>
              <a:rPr lang="en-US" sz="7200" dirty="0"/>
              <a:t>Purchases of common equipment, required for associate members.</a:t>
            </a:r>
            <a:br>
              <a:rPr lang="en-US" sz="7200" dirty="0"/>
            </a:br>
            <a:r>
              <a:rPr lang="en-US" dirty="0"/>
              <a:t>TOTAL 40 000 euro.</a:t>
            </a:r>
            <a:endParaRPr lang="ru-RU" sz="7200" dirty="0"/>
          </a:p>
        </p:txBody>
      </p:sp>
      <p:pic>
        <p:nvPicPr>
          <p:cNvPr id="2097200" name="Объект 1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2952620" y="4578480"/>
            <a:ext cx="8358447" cy="6271953"/>
          </a:xfrm>
          <a:prstGeom prst="rect">
            <a:avLst/>
          </a:prstGeom>
          <a:noFill/>
        </p:spPr>
      </p:pic>
      <p:pic>
        <p:nvPicPr>
          <p:cNvPr id="2097201" name="Picture 3" descr="C:\Users\Dell\Desktop\Activitatea 1.3 Achizitii utilaje din grant\IMG_1262.JPG"/>
          <p:cNvPicPr>
            <a:picLocks noGrp="1" noChangeAspect="1" noChangeArrowheads="1"/>
          </p:cNvPicPr>
          <p:nvPr>
            <p:ph sz="half" idx="2"/>
          </p:nvPr>
        </p:nvPicPr>
        <p:blipFill>
          <a:blip r:embed="rId3" cstate="print"/>
          <a:srcRect/>
          <a:stretch>
            <a:fillRect/>
          </a:stretch>
        </p:blipFill>
        <p:spPr bwMode="auto">
          <a:xfrm>
            <a:off x="11820490" y="4169675"/>
            <a:ext cx="8064000" cy="4536000"/>
          </a:xfrm>
          <a:prstGeom prst="rect">
            <a:avLst/>
          </a:prstGeom>
          <a:noFill/>
        </p:spPr>
      </p:pic>
      <p:pic>
        <p:nvPicPr>
          <p:cNvPr id="2097202" name="Picture 4" descr="C:\Users\Dell\Desktop\Activitatea 1.3 Achizitii utilaje din grant\IMG_127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54017" y="8705675"/>
            <a:ext cx="5076000" cy="3807000"/>
          </a:xfrm>
          <a:prstGeom prst="rect">
            <a:avLst/>
          </a:prstGeom>
          <a:noFill/>
        </p:spPr>
      </p:pic>
      <p:pic>
        <p:nvPicPr>
          <p:cNvPr id="2097203" name="Picture 5" descr="C:\Users\Dell\Desktop\Activitatea 1.3 Achizitii utilaje din grant\IMG_127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349669" y="8705675"/>
            <a:ext cx="4896000" cy="3672000"/>
          </a:xfrm>
          <a:prstGeom prst="rect">
            <a:avLst/>
          </a:prstGeom>
          <a:noFill/>
        </p:spPr>
      </p:pic>
      <p:sp>
        <p:nvSpPr>
          <p:cNvPr id="1048661" name="AutoShape 2" descr="plotter trazo textil gerber lectra compatible 201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1048662" name="AutoShape 4" descr="plotter trazo textil gerber lectra compatible 2019"/>
          <p:cNvSpPr>
            <a:spLocks noChangeAspect="1" noChangeArrowheads="1"/>
          </p:cNvSpPr>
          <p:nvPr/>
        </p:nvSpPr>
        <p:spPr bwMode="auto">
          <a:xfrm>
            <a:off x="307975" y="7937"/>
            <a:ext cx="304800" cy="304801"/>
          </a:xfrm>
          <a:prstGeom prst="rect">
            <a:avLst/>
          </a:prstGeom>
          <a:noFill/>
        </p:spPr>
        <p:txBody>
          <a:bodyPr vert="horz" wrap="square" lIns="91440" tIns="45720" rIns="91440" bIns="45720" numCol="1" anchor="t" anchorCtr="0" compatLnSpc="1"/>
          <a:lstStyle/>
          <a:p>
            <a:endParaRPr lang="ru-RU"/>
          </a:p>
        </p:txBody>
      </p:sp>
      <p:pic>
        <p:nvPicPr>
          <p:cNvPr id="2097204"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4435074" cy="9809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Заголовок 1"/>
          <p:cNvSpPr>
            <a:spLocks noGrp="1"/>
          </p:cNvSpPr>
          <p:nvPr>
            <p:ph type="title"/>
          </p:nvPr>
        </p:nvSpPr>
        <p:spPr>
          <a:xfrm>
            <a:off x="562874" y="1631510"/>
            <a:ext cx="18809446" cy="2084674"/>
          </a:xfrm>
        </p:spPr>
        <p:txBody>
          <a:bodyPr>
            <a:normAutofit/>
          </a:bodyPr>
          <a:lstStyle/>
          <a:p>
            <a:pPr algn="ctr"/>
            <a:r>
              <a:rPr lang="en-US" sz="6000" dirty="0">
                <a:solidFill>
                  <a:schemeClr val="accent2"/>
                </a:solidFill>
                <a:latin typeface="Arial" panose="020B0604020202020204"/>
                <a:cs typeface="Arial" panose="020B0604020202020204"/>
              </a:rPr>
              <a:t>2. The strategic objective is to strengthen the cooperation between the members of the cluster.</a:t>
            </a:r>
            <a:endParaRPr lang="ru-RU" sz="6000" dirty="0">
              <a:solidFill>
                <a:schemeClr val="accent2"/>
              </a:solidFill>
              <a:latin typeface="Arial" panose="020B0604020202020204"/>
              <a:cs typeface="Arial" panose="020B0604020202020204"/>
            </a:endParaRPr>
          </a:p>
        </p:txBody>
      </p:sp>
      <p:graphicFrame>
        <p:nvGraphicFramePr>
          <p:cNvPr id="4194304" name="Объект 3"/>
          <p:cNvGraphicFramePr>
            <a:graphicFrameLocks noGrp="1"/>
          </p:cNvGraphicFramePr>
          <p:nvPr>
            <p:ph idx="1"/>
            <p:extLst>
              <p:ext uri="{D42A27DB-BD31-4B8C-83A1-F6EECF244321}">
                <p14:modId xmlns:p14="http://schemas.microsoft.com/office/powerpoint/2010/main" val="679118952"/>
              </p:ext>
            </p:extLst>
          </p:nvPr>
        </p:nvGraphicFramePr>
        <p:xfrm>
          <a:off x="946922" y="4272569"/>
          <a:ext cx="19821324" cy="9110736"/>
        </p:xfrm>
        <a:graphic>
          <a:graphicData uri="http://schemas.openxmlformats.org/drawingml/2006/table">
            <a:tbl>
              <a:tblPr firstRow="1" bandRow="1">
                <a:tableStyleId>{5C22544A-7EE6-4342-B048-85BDC9FD1C3A}</a:tableStyleId>
              </a:tblPr>
              <a:tblGrid>
                <a:gridCol w="9437314">
                  <a:extLst>
                    <a:ext uri="{9D8B030D-6E8A-4147-A177-3AD203B41FA5}">
                      <a16:colId xmlns:a16="http://schemas.microsoft.com/office/drawing/2014/main" val="20000"/>
                    </a:ext>
                  </a:extLst>
                </a:gridCol>
                <a:gridCol w="10384010">
                  <a:extLst>
                    <a:ext uri="{9D8B030D-6E8A-4147-A177-3AD203B41FA5}">
                      <a16:colId xmlns:a16="http://schemas.microsoft.com/office/drawing/2014/main" val="20001"/>
                    </a:ext>
                  </a:extLst>
                </a:gridCol>
              </a:tblGrid>
              <a:tr h="694606">
                <a:tc>
                  <a:txBody>
                    <a:bodyPr/>
                    <a:lstStyle/>
                    <a:p>
                      <a:r>
                        <a:rPr lang="en-US" sz="3600" dirty="0" err="1">
                          <a:latin typeface="Arial" panose="020B0604020202020204"/>
                          <a:cs typeface="Arial" panose="020B0604020202020204"/>
                        </a:rPr>
                        <a:t>Activit</a:t>
                      </a:r>
                      <a:r>
                        <a:rPr lang="ro-MD" sz="3600" dirty="0">
                          <a:latin typeface="Arial" panose="020B0604020202020204"/>
                          <a:cs typeface="Arial" panose="020B0604020202020204"/>
                        </a:rPr>
                        <a:t>ies</a:t>
                      </a:r>
                      <a:endParaRPr lang="ru-RU" sz="3600" dirty="0">
                        <a:latin typeface="Arial" panose="020B0604020202020204"/>
                        <a:cs typeface="Arial" panose="020B0604020202020204"/>
                      </a:endParaRPr>
                    </a:p>
                  </a:txBody>
                  <a:tcPr marL="182880" marR="182880" marT="91440" marB="91440"/>
                </a:tc>
                <a:tc>
                  <a:txBody>
                    <a:bodyPr/>
                    <a:lstStyle/>
                    <a:p>
                      <a:r>
                        <a:rPr lang="en-US" sz="3600" dirty="0">
                          <a:latin typeface="Arial" panose="020B0604020202020204"/>
                          <a:cs typeface="Arial" panose="020B0604020202020204"/>
                        </a:rPr>
                        <a:t> Re</a:t>
                      </a:r>
                      <a:r>
                        <a:rPr lang="ro-MD" sz="3600" dirty="0">
                          <a:latin typeface="Arial" panose="020B0604020202020204"/>
                          <a:cs typeface="Arial" panose="020B0604020202020204"/>
                        </a:rPr>
                        <a:t>s</a:t>
                      </a:r>
                      <a:r>
                        <a:rPr lang="en-US" sz="3600" dirty="0">
                          <a:latin typeface="Arial" panose="020B0604020202020204"/>
                          <a:cs typeface="Arial" panose="020B0604020202020204"/>
                        </a:rPr>
                        <a:t>ult</a:t>
                      </a:r>
                      <a:r>
                        <a:rPr lang="ro-MD" sz="3600" dirty="0">
                          <a:latin typeface="Arial" panose="020B0604020202020204"/>
                          <a:cs typeface="Arial" panose="020B0604020202020204"/>
                        </a:rPr>
                        <a:t>s</a:t>
                      </a:r>
                      <a:endParaRPr lang="ru-RU" sz="3600" dirty="0">
                        <a:latin typeface="Arial" panose="020B0604020202020204"/>
                        <a:cs typeface="Arial" panose="020B0604020202020204"/>
                      </a:endParaRPr>
                    </a:p>
                  </a:txBody>
                  <a:tcPr marL="182880" marR="182880" marT="91440" marB="91440"/>
                </a:tc>
                <a:extLst>
                  <a:ext uri="{0D108BD9-81ED-4DB2-BD59-A6C34878D82A}">
                    <a16:rowId xmlns:a16="http://schemas.microsoft.com/office/drawing/2014/main" val="10000"/>
                  </a:ext>
                </a:extLst>
              </a:tr>
              <a:tr h="1124651">
                <a:tc>
                  <a:txBody>
                    <a:bodyPr/>
                    <a:lstStyle/>
                    <a:p>
                      <a:r>
                        <a:rPr lang="en-US" sz="3600" dirty="0">
                          <a:latin typeface="Arial" panose="020B0604020202020204"/>
                          <a:cs typeface="Arial" panose="020B0604020202020204"/>
                        </a:rPr>
                        <a:t>1. Organization of working groups between cluster members.</a:t>
                      </a:r>
                    </a:p>
                  </a:txBody>
                  <a:tcPr marL="182880" marR="182880" marT="91440" marB="91440"/>
                </a:tc>
                <a:tc>
                  <a:txBody>
                    <a:bodyPr/>
                    <a:lstStyle/>
                    <a:p>
                      <a:r>
                        <a:rPr lang="en-US" sz="3600" dirty="0">
                          <a:latin typeface="Arial" panose="020B0604020202020204"/>
                          <a:cs typeface="Arial" panose="020B0604020202020204"/>
                        </a:rPr>
                        <a:t>1. The number of working groups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40" marB="91440"/>
                </a:tc>
                <a:extLst>
                  <a:ext uri="{0D108BD9-81ED-4DB2-BD59-A6C34878D82A}">
                    <a16:rowId xmlns:a16="http://schemas.microsoft.com/office/drawing/2014/main" val="10001"/>
                  </a:ext>
                </a:extLst>
              </a:tr>
              <a:tr h="1124651">
                <a:tc>
                  <a:txBody>
                    <a:bodyPr/>
                    <a:lstStyle/>
                    <a:p>
                      <a:r>
                        <a:rPr lang="en-US" sz="3600" dirty="0">
                          <a:latin typeface="Arial" panose="020B0604020202020204"/>
                          <a:cs typeface="Arial" panose="020B0604020202020204"/>
                        </a:rPr>
                        <a:t>2. Organization of networking activities between cluster members.</a:t>
                      </a:r>
                      <a:endParaRPr lang="ru-RU" sz="3600" dirty="0">
                        <a:latin typeface="Arial" panose="020B0604020202020204"/>
                        <a:cs typeface="Arial" panose="020B0604020202020204"/>
                      </a:endParaRPr>
                    </a:p>
                  </a:txBody>
                  <a:tcPr marL="182880" marR="182880" marT="91440" marB="91440"/>
                </a:tc>
                <a:tc>
                  <a:txBody>
                    <a:bodyPr/>
                    <a:lstStyle/>
                    <a:p>
                      <a:r>
                        <a:rPr lang="en-US" sz="3600" dirty="0">
                          <a:latin typeface="Arial" panose="020B0604020202020204"/>
                          <a:cs typeface="Arial" panose="020B0604020202020204"/>
                        </a:rPr>
                        <a:t>2.</a:t>
                      </a:r>
                      <a:r>
                        <a:rPr lang="en-US" altLang="en-US" sz="3600" dirty="0">
                          <a:latin typeface="Arial" panose="020B0604020202020204"/>
                          <a:cs typeface="Arial" panose="020B0604020202020204"/>
                        </a:rPr>
                        <a:t> </a:t>
                      </a:r>
                      <a:r>
                        <a:rPr lang="en-US" sz="3600" dirty="0">
                          <a:latin typeface="Arial" panose="020B0604020202020204"/>
                          <a:cs typeface="Arial" panose="020B0604020202020204"/>
                        </a:rPr>
                        <a:t>The number of documentary contacts between cluster members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40" marB="91440"/>
                </a:tc>
                <a:extLst>
                  <a:ext uri="{0D108BD9-81ED-4DB2-BD59-A6C34878D82A}">
                    <a16:rowId xmlns:a16="http://schemas.microsoft.com/office/drawing/2014/main" val="10002"/>
                  </a:ext>
                </a:extLst>
              </a:tr>
              <a:tr h="1124651">
                <a:tc>
                  <a:txBody>
                    <a:bodyPr/>
                    <a:lstStyle/>
                    <a:p>
                      <a:r>
                        <a:rPr lang="en-US" sz="3600" dirty="0">
                          <a:latin typeface="Arial" panose="020B0604020202020204"/>
                          <a:cs typeface="Arial" panose="020B0604020202020204"/>
                        </a:rPr>
                        <a:t>3. Access to third-party funding sources for cluster members.</a:t>
                      </a:r>
                    </a:p>
                  </a:txBody>
                  <a:tcPr marL="182880" marR="182880" marT="91440" marB="91440"/>
                </a:tc>
                <a:tc>
                  <a:txBody>
                    <a:bodyPr/>
                    <a:lstStyle/>
                    <a:p>
                      <a:r>
                        <a:rPr lang="en-US" sz="3600" dirty="0">
                          <a:latin typeface="Arial" panose="020B0604020202020204"/>
                          <a:cs typeface="Arial" panose="020B0604020202020204"/>
                        </a:rPr>
                        <a:t>3. The number of implemented projects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40" marB="91440"/>
                </a:tc>
                <a:extLst>
                  <a:ext uri="{0D108BD9-81ED-4DB2-BD59-A6C34878D82A}">
                    <a16:rowId xmlns:a16="http://schemas.microsoft.com/office/drawing/2014/main" val="10003"/>
                  </a:ext>
                </a:extLst>
              </a:tr>
              <a:tr h="1124651">
                <a:tc>
                  <a:txBody>
                    <a:bodyPr/>
                    <a:lstStyle/>
                    <a:p>
                      <a:r>
                        <a:rPr lang="en-US" sz="3600" dirty="0">
                          <a:latin typeface="Arial" panose="020B0604020202020204"/>
                          <a:cs typeface="Arial" panose="020B0604020202020204"/>
                        </a:rPr>
                        <a:t>4.</a:t>
                      </a:r>
                      <a:r>
                        <a:rPr lang="en-US" sz="3600" baseline="0" dirty="0">
                          <a:latin typeface="Arial" panose="020B0604020202020204"/>
                          <a:cs typeface="Arial" panose="020B0604020202020204"/>
                        </a:rPr>
                        <a:t> Sharing information between cluster members.</a:t>
                      </a:r>
                      <a:endParaRPr lang="ru-RU" sz="3600" dirty="0">
                        <a:latin typeface="Arial" panose="020B0604020202020204"/>
                        <a:cs typeface="Arial" panose="020B0604020202020204"/>
                      </a:endParaRPr>
                    </a:p>
                  </a:txBody>
                  <a:tcPr marL="182880" marR="182880" marT="91440" marB="91440"/>
                </a:tc>
                <a:tc>
                  <a:txBody>
                    <a:bodyPr/>
                    <a:lstStyle/>
                    <a:p>
                      <a:r>
                        <a:rPr lang="en-US" sz="3600" dirty="0">
                          <a:latin typeface="Arial" panose="020B0604020202020204"/>
                          <a:cs typeface="Arial" panose="020B0604020202020204"/>
                        </a:rPr>
                        <a:t>4.</a:t>
                      </a:r>
                      <a:r>
                        <a:rPr lang="ro-MD" sz="3600" dirty="0">
                          <a:latin typeface="Arial" panose="020B0604020202020204"/>
                          <a:cs typeface="Arial" panose="020B0604020202020204"/>
                        </a:rPr>
                        <a:t> </a:t>
                      </a:r>
                      <a:r>
                        <a:rPr lang="en-US" sz="3600" dirty="0">
                          <a:latin typeface="Arial" panose="020B0604020202020204"/>
                          <a:cs typeface="Arial" panose="020B0604020202020204"/>
                        </a:rPr>
                        <a:t>Number of seminars, workshops, newsletter for associated members</a:t>
                      </a:r>
                      <a:r>
                        <a:rPr lang="ru-RU" sz="3600" dirty="0">
                          <a:latin typeface="Arial" panose="020B0604020202020204"/>
                          <a:cs typeface="Arial" panose="020B0604020202020204"/>
                        </a:rPr>
                        <a:t>.</a:t>
                      </a:r>
                    </a:p>
                  </a:txBody>
                  <a:tcPr marL="182880" marR="182880" marT="91440" marB="91440"/>
                </a:tc>
                <a:extLst>
                  <a:ext uri="{0D108BD9-81ED-4DB2-BD59-A6C34878D82A}">
                    <a16:rowId xmlns:a16="http://schemas.microsoft.com/office/drawing/2014/main" val="10004"/>
                  </a:ext>
                </a:extLst>
              </a:tr>
              <a:tr h="1124651">
                <a:tc>
                  <a:txBody>
                    <a:bodyPr/>
                    <a:lstStyle/>
                    <a:p>
                      <a:r>
                        <a:rPr lang="en-US" sz="3600" dirty="0">
                          <a:latin typeface="Arial" panose="020B0604020202020204"/>
                          <a:cs typeface="Arial" panose="020B0604020202020204"/>
                        </a:rPr>
                        <a:t>5. Identifying and facilitating business opportunities for members.</a:t>
                      </a:r>
                      <a:endParaRPr lang="ru-RU" sz="3600" dirty="0">
                        <a:latin typeface="Arial" panose="020B0604020202020204"/>
                        <a:cs typeface="Arial" panose="020B0604020202020204"/>
                      </a:endParaRPr>
                    </a:p>
                  </a:txBody>
                  <a:tcPr marL="182880" marR="182880" marT="91440" marB="91440"/>
                </a:tc>
                <a:tc>
                  <a:txBody>
                    <a:bodyPr/>
                    <a:lstStyle/>
                    <a:p>
                      <a:r>
                        <a:rPr lang="en-US" sz="3600" dirty="0">
                          <a:latin typeface="Arial" panose="020B0604020202020204"/>
                          <a:cs typeface="Arial" panose="020B0604020202020204"/>
                        </a:rPr>
                        <a:t>5.</a:t>
                      </a:r>
                      <a:r>
                        <a:rPr lang="ro-MD" sz="3600" dirty="0">
                          <a:latin typeface="Arial" panose="020B0604020202020204"/>
                          <a:cs typeface="Arial" panose="020B0604020202020204"/>
                        </a:rPr>
                        <a:t> </a:t>
                      </a:r>
                      <a:r>
                        <a:rPr lang="en-US" sz="3600" dirty="0">
                          <a:latin typeface="Arial" panose="020B0604020202020204"/>
                          <a:cs typeface="Arial" panose="020B0604020202020204"/>
                        </a:rPr>
                        <a:t>Number of relevant information distributed</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40" marB="91440"/>
                </a:tc>
                <a:extLst>
                  <a:ext uri="{0D108BD9-81ED-4DB2-BD59-A6C34878D82A}">
                    <a16:rowId xmlns:a16="http://schemas.microsoft.com/office/drawing/2014/main" val="10005"/>
                  </a:ext>
                </a:extLst>
              </a:tr>
              <a:tr h="1978416">
                <a:tc>
                  <a:txBody>
                    <a:bodyPr/>
                    <a:lstStyle/>
                    <a:p>
                      <a:r>
                        <a:rPr lang="en-US" sz="3600" dirty="0">
                          <a:latin typeface="Arial" panose="020B0604020202020204"/>
                          <a:cs typeface="Arial" panose="020B0604020202020204"/>
                        </a:rPr>
                        <a:t>6. Organization of specific training sessions for Members.</a:t>
                      </a:r>
                    </a:p>
                  </a:txBody>
                  <a:tcPr marL="182880" marR="182880" marT="91440" marB="91440"/>
                </a:tc>
                <a:tc>
                  <a:txBody>
                    <a:bodyPr/>
                    <a:lstStyle/>
                    <a:p>
                      <a:r>
                        <a:rPr lang="en-US" sz="3600" dirty="0">
                          <a:latin typeface="Arial" panose="020B0604020202020204"/>
                          <a:cs typeface="Arial" panose="020B0604020202020204"/>
                        </a:rPr>
                        <a:t>6.</a:t>
                      </a:r>
                      <a:r>
                        <a:rPr lang="en-US" sz="3600" baseline="0" dirty="0">
                          <a:latin typeface="Arial" panose="020B0604020202020204"/>
                          <a:cs typeface="Arial" panose="020B0604020202020204"/>
                        </a:rPr>
                        <a:t> Number of organized sessions.</a:t>
                      </a:r>
                      <a:endParaRPr lang="ru-RU" sz="3600" dirty="0">
                        <a:latin typeface="Arial" panose="020B0604020202020204"/>
                        <a:cs typeface="Arial" panose="020B0604020202020204"/>
                      </a:endParaRPr>
                    </a:p>
                  </a:txBody>
                  <a:tcPr marL="182880" marR="182880" marT="91440" marB="91440"/>
                </a:tc>
                <a:extLst>
                  <a:ext uri="{0D108BD9-81ED-4DB2-BD59-A6C34878D82A}">
                    <a16:rowId xmlns:a16="http://schemas.microsoft.com/office/drawing/2014/main" val="10006"/>
                  </a:ext>
                </a:extLst>
              </a:tr>
            </a:tbl>
          </a:graphicData>
        </a:graphic>
      </p:graphicFrame>
      <p:pic>
        <p:nvPicPr>
          <p:cNvPr id="209720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Заголовок 1"/>
          <p:cNvSpPr>
            <a:spLocks noGrp="1"/>
          </p:cNvSpPr>
          <p:nvPr>
            <p:ph type="title"/>
          </p:nvPr>
        </p:nvSpPr>
        <p:spPr/>
        <p:txBody>
          <a:bodyPr>
            <a:normAutofit/>
          </a:bodyPr>
          <a:lstStyle/>
          <a:p>
            <a:pPr algn="ctr"/>
            <a:r>
              <a:rPr lang="en-US" dirty="0"/>
              <a:t>Team building activities and informal meetings of association members.</a:t>
            </a:r>
            <a:endParaRPr lang="ru-RU" dirty="0"/>
          </a:p>
        </p:txBody>
      </p:sp>
      <p:pic>
        <p:nvPicPr>
          <p:cNvPr id="2097206" name="Объект 3"/>
          <p:cNvPicPr>
            <a:picLocks noGrp="1" noChangeAspect="1"/>
          </p:cNvPicPr>
          <p:nvPr>
            <p:ph idx="1"/>
          </p:nvPr>
        </p:nvPicPr>
        <p:blipFill>
          <a:blip r:embed="rId2" cstate="print"/>
          <a:stretch>
            <a:fillRect/>
          </a:stretch>
        </p:blipFill>
        <p:spPr>
          <a:xfrm>
            <a:off x="1668544" y="3651920"/>
            <a:ext cx="7552000" cy="4248000"/>
          </a:xfrm>
        </p:spPr>
      </p:pic>
      <p:pic>
        <p:nvPicPr>
          <p:cNvPr id="2097207"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8544" y="8222388"/>
            <a:ext cx="7552000" cy="4968000"/>
          </a:xfrm>
          <a:prstGeom prst="rect">
            <a:avLst/>
          </a:prstGeom>
        </p:spPr>
      </p:pic>
      <p:pic>
        <p:nvPicPr>
          <p:cNvPr id="2097208"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36105" y="8654388"/>
            <a:ext cx="8051400" cy="4536000"/>
          </a:xfrm>
          <a:prstGeom prst="rect">
            <a:avLst/>
          </a:prstGeom>
        </p:spPr>
      </p:pic>
      <p:pic>
        <p:nvPicPr>
          <p:cNvPr id="2097209" name="Рисунок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36105" y="3650388"/>
            <a:ext cx="7616941" cy="4572000"/>
          </a:xfrm>
          <a:prstGeom prst="rect">
            <a:avLst/>
          </a:prstGeom>
        </p:spPr>
      </p:pic>
      <p:pic>
        <p:nvPicPr>
          <p:cNvPr id="2097210"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4804756" cy="10626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Заголовок 1"/>
          <p:cNvSpPr>
            <a:spLocks noGrp="1"/>
          </p:cNvSpPr>
          <p:nvPr>
            <p:ph type="title"/>
          </p:nvPr>
        </p:nvSpPr>
        <p:spPr>
          <a:xfrm>
            <a:off x="0" y="1107448"/>
            <a:ext cx="17193336" cy="2641600"/>
          </a:xfrm>
        </p:spPr>
        <p:txBody>
          <a:bodyPr>
            <a:normAutofit/>
          </a:bodyPr>
          <a:lstStyle/>
          <a:p>
            <a:pPr algn="ctr"/>
            <a:r>
              <a:rPr lang="en-US" dirty="0"/>
              <a:t>The Techno </a:t>
            </a:r>
            <a:r>
              <a:rPr lang="en-US" dirty="0" err="1"/>
              <a:t>Textil</a:t>
            </a:r>
            <a:r>
              <a:rPr lang="en-US" dirty="0"/>
              <a:t> Hub Soroca business center - the </a:t>
            </a:r>
            <a:r>
              <a:rPr lang="en-US" dirty="0" err="1"/>
              <a:t>Sorintex</a:t>
            </a:r>
            <a:r>
              <a:rPr lang="en-US" dirty="0"/>
              <a:t> catalyst</a:t>
            </a:r>
            <a:r>
              <a:rPr lang="ru-RU" dirty="0"/>
              <a:t>.</a:t>
            </a:r>
          </a:p>
        </p:txBody>
      </p:sp>
      <p:sp>
        <p:nvSpPr>
          <p:cNvPr id="1048666" name="Текст 4"/>
          <p:cNvSpPr>
            <a:spLocks noGrp="1"/>
          </p:cNvSpPr>
          <p:nvPr>
            <p:ph type="body" idx="1"/>
          </p:nvPr>
        </p:nvSpPr>
        <p:spPr>
          <a:xfrm>
            <a:off x="7767318" y="3962400"/>
            <a:ext cx="6482083" cy="2354564"/>
          </a:xfrm>
        </p:spPr>
        <p:txBody>
          <a:bodyPr/>
          <a:lstStyle/>
          <a:p>
            <a:r>
              <a:rPr lang="en-US" sz="4000" dirty="0">
                <a:solidFill>
                  <a:schemeClr val="accent2">
                    <a:lumMod val="50000"/>
                  </a:schemeClr>
                </a:solidFill>
              </a:rPr>
              <a:t>Signing of the memorandum of the European Regional Business Platform - ТTH</a:t>
            </a:r>
            <a:endParaRPr lang="ru-RU" sz="4000" dirty="0">
              <a:solidFill>
                <a:schemeClr val="accent2">
                  <a:lumMod val="50000"/>
                </a:schemeClr>
              </a:solidFill>
            </a:endParaRPr>
          </a:p>
        </p:txBody>
      </p:sp>
      <p:pic>
        <p:nvPicPr>
          <p:cNvPr id="2097211" name="Picture 8"/>
          <p:cNvPicPr>
            <a:picLocks noChangeAspect="1"/>
          </p:cNvPicPr>
          <p:nvPr/>
        </p:nvPicPr>
        <p:blipFill>
          <a:blip r:embed="rId2" cstate="print"/>
          <a:stretch>
            <a:fillRect/>
          </a:stretch>
        </p:blipFill>
        <p:spPr>
          <a:xfrm>
            <a:off x="6780525" y="7110784"/>
            <a:ext cx="7894473" cy="6250118"/>
          </a:xfrm>
          <a:prstGeom prst="rect">
            <a:avLst/>
          </a:prstGeom>
        </p:spPr>
      </p:pic>
      <p:pic>
        <p:nvPicPr>
          <p:cNvPr id="2097212" name="Picture 10"/>
          <p:cNvPicPr>
            <a:picLocks noChangeAspect="1"/>
          </p:cNvPicPr>
          <p:nvPr/>
        </p:nvPicPr>
        <p:blipFill>
          <a:blip r:embed="rId3" cstate="print"/>
          <a:stretch>
            <a:fillRect/>
          </a:stretch>
        </p:blipFill>
        <p:spPr>
          <a:xfrm>
            <a:off x="16438644" y="897467"/>
            <a:ext cx="7945356" cy="6567742"/>
          </a:xfrm>
          <a:prstGeom prst="rect">
            <a:avLst/>
          </a:prstGeom>
        </p:spPr>
      </p:pic>
      <p:pic>
        <p:nvPicPr>
          <p:cNvPr id="2097213" name="Picture 11"/>
          <p:cNvPicPr>
            <a:picLocks noChangeAspect="1"/>
          </p:cNvPicPr>
          <p:nvPr/>
        </p:nvPicPr>
        <p:blipFill>
          <a:blip r:embed="rId4" cstate="print"/>
          <a:stretch>
            <a:fillRect/>
          </a:stretch>
        </p:blipFill>
        <p:spPr>
          <a:xfrm>
            <a:off x="13939760" y="5728578"/>
            <a:ext cx="9118004" cy="6838503"/>
          </a:xfrm>
          <a:prstGeom prst="rect">
            <a:avLst/>
          </a:prstGeom>
        </p:spPr>
      </p:pic>
      <p:pic>
        <p:nvPicPr>
          <p:cNvPr id="2097214" name="Picture 12"/>
          <p:cNvPicPr>
            <a:picLocks noChangeAspect="1"/>
          </p:cNvPicPr>
          <p:nvPr/>
        </p:nvPicPr>
        <p:blipFill>
          <a:blip r:embed="rId5" cstate="print"/>
          <a:stretch>
            <a:fillRect/>
          </a:stretch>
        </p:blipFill>
        <p:spPr>
          <a:xfrm>
            <a:off x="1069698" y="3502693"/>
            <a:ext cx="5870801" cy="7827734"/>
          </a:xfrm>
          <a:prstGeom prst="rect">
            <a:avLst/>
          </a:prstGeom>
        </p:spPr>
      </p:pic>
      <p:pic>
        <p:nvPicPr>
          <p:cNvPr id="2097215"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Заголовок 1"/>
          <p:cNvSpPr>
            <a:spLocks noGrp="1"/>
          </p:cNvSpPr>
          <p:nvPr>
            <p:ph type="title"/>
          </p:nvPr>
        </p:nvSpPr>
        <p:spPr>
          <a:xfrm>
            <a:off x="1961804" y="1377944"/>
            <a:ext cx="16586200" cy="1498260"/>
          </a:xfrm>
        </p:spPr>
        <p:txBody>
          <a:bodyPr>
            <a:normAutofit fontScale="95833"/>
          </a:bodyPr>
          <a:lstStyle/>
          <a:p>
            <a:pPr algn="ctr"/>
            <a:r>
              <a:rPr lang="ro-RO" sz="4800" dirty="0">
                <a:solidFill>
                  <a:schemeClr val="accent2"/>
                </a:solidFill>
              </a:rPr>
              <a:t>3</a:t>
            </a:r>
            <a:r>
              <a:rPr lang="en-US" sz="4800" dirty="0">
                <a:solidFill>
                  <a:schemeClr val="accent2"/>
                </a:solidFill>
              </a:rPr>
              <a:t>. The strategic objective - increasing the internationalization and export capacity of the cluster and its members.</a:t>
            </a:r>
            <a:r>
              <a:rPr lang="ru-RU" sz="4800" dirty="0">
                <a:solidFill>
                  <a:srgbClr val="FFFF00"/>
                </a:solidFill>
              </a:rPr>
              <a:t>.</a:t>
            </a:r>
          </a:p>
        </p:txBody>
      </p:sp>
      <p:graphicFrame>
        <p:nvGraphicFramePr>
          <p:cNvPr id="4194305" name="Объект 3"/>
          <p:cNvGraphicFramePr>
            <a:graphicFrameLocks noGrp="1"/>
          </p:cNvGraphicFramePr>
          <p:nvPr>
            <p:ph idx="1"/>
            <p:extLst>
              <p:ext uri="{D42A27DB-BD31-4B8C-83A1-F6EECF244321}">
                <p14:modId xmlns:p14="http://schemas.microsoft.com/office/powerpoint/2010/main" val="2166470666"/>
              </p:ext>
            </p:extLst>
          </p:nvPr>
        </p:nvGraphicFramePr>
        <p:xfrm>
          <a:off x="1562790" y="3387482"/>
          <a:ext cx="20338473" cy="8847005"/>
        </p:xfrm>
        <a:graphic>
          <a:graphicData uri="http://schemas.openxmlformats.org/drawingml/2006/table">
            <a:tbl>
              <a:tblPr firstRow="1" bandRow="1">
                <a:tableStyleId>{5C22544A-7EE6-4342-B048-85BDC9FD1C3A}</a:tableStyleId>
              </a:tblPr>
              <a:tblGrid>
                <a:gridCol w="9088103">
                  <a:extLst>
                    <a:ext uri="{9D8B030D-6E8A-4147-A177-3AD203B41FA5}">
                      <a16:colId xmlns:a16="http://schemas.microsoft.com/office/drawing/2014/main" val="20000"/>
                    </a:ext>
                  </a:extLst>
                </a:gridCol>
                <a:gridCol w="11250370">
                  <a:extLst>
                    <a:ext uri="{9D8B030D-6E8A-4147-A177-3AD203B41FA5}">
                      <a16:colId xmlns:a16="http://schemas.microsoft.com/office/drawing/2014/main" val="20001"/>
                    </a:ext>
                  </a:extLst>
                </a:gridCol>
              </a:tblGrid>
              <a:tr h="1242159">
                <a:tc>
                  <a:txBody>
                    <a:bodyPr/>
                    <a:lstStyle/>
                    <a:p>
                      <a:r>
                        <a:rPr lang="en-US" sz="3600" dirty="0" err="1">
                          <a:latin typeface="Arial" panose="020B0604020202020204"/>
                          <a:cs typeface="Arial" panose="020B0604020202020204"/>
                        </a:rPr>
                        <a:t>Activit</a:t>
                      </a:r>
                      <a:r>
                        <a:rPr lang="ro-MD" sz="3600" dirty="0">
                          <a:latin typeface="Arial" panose="020B0604020202020204"/>
                          <a:cs typeface="Arial" panose="020B0604020202020204"/>
                        </a:rPr>
                        <a:t>ies</a:t>
                      </a:r>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 Re</a:t>
                      </a:r>
                      <a:r>
                        <a:rPr lang="ro-MD" sz="3600" dirty="0">
                          <a:latin typeface="Arial" panose="020B0604020202020204"/>
                          <a:cs typeface="Arial" panose="020B0604020202020204"/>
                        </a:rPr>
                        <a:t>s</a:t>
                      </a:r>
                      <a:r>
                        <a:rPr lang="en-US" sz="3600" dirty="0">
                          <a:latin typeface="Arial" panose="020B0604020202020204"/>
                          <a:cs typeface="Arial" panose="020B0604020202020204"/>
                        </a:rPr>
                        <a:t>ult</a:t>
                      </a:r>
                      <a:r>
                        <a:rPr lang="ro-MD" sz="3600" dirty="0">
                          <a:latin typeface="Arial" panose="020B0604020202020204"/>
                          <a:cs typeface="Arial" panose="020B0604020202020204"/>
                        </a:rPr>
                        <a:t>s</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0"/>
                  </a:ext>
                </a:extLst>
              </a:tr>
              <a:tr h="1242159">
                <a:tc>
                  <a:txBody>
                    <a:bodyPr/>
                    <a:lstStyle/>
                    <a:p>
                      <a:r>
                        <a:rPr lang="en-US" sz="3600" dirty="0">
                          <a:latin typeface="Arial" panose="020B0604020202020204"/>
                          <a:cs typeface="Arial" panose="020B0604020202020204"/>
                        </a:rPr>
                        <a:t>1.</a:t>
                      </a:r>
                      <a:r>
                        <a:rPr lang="ru-RU" sz="3600" dirty="0">
                          <a:latin typeface="Arial" panose="020B0604020202020204"/>
                          <a:cs typeface="Arial" panose="020B0604020202020204"/>
                        </a:rPr>
                        <a:t> </a:t>
                      </a:r>
                      <a:r>
                        <a:rPr lang="en-US" sz="3600" dirty="0">
                          <a:latin typeface="Arial" panose="020B0604020202020204"/>
                          <a:cs typeface="Arial" panose="020B0604020202020204"/>
                        </a:rPr>
                        <a:t>Organization of visits for the exchange of good practices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1.</a:t>
                      </a:r>
                      <a:r>
                        <a:rPr lang="en-US" sz="3600" baseline="0" dirty="0">
                          <a:latin typeface="Arial" panose="020B0604020202020204"/>
                          <a:cs typeface="Arial" panose="020B0604020202020204"/>
                        </a:rPr>
                        <a:t> Number of visits of some clusters from abroad and visits of the cluster to other clusters.</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1"/>
                  </a:ext>
                </a:extLst>
              </a:tr>
              <a:tr h="1242159">
                <a:tc>
                  <a:txBody>
                    <a:bodyPr/>
                    <a:lstStyle/>
                    <a:p>
                      <a:r>
                        <a:rPr lang="en-US" sz="3600" dirty="0">
                          <a:latin typeface="Arial" panose="020B0604020202020204"/>
                          <a:cs typeface="Arial" panose="020B0604020202020204"/>
                        </a:rPr>
                        <a:t>2. Participation in international fairs and conferences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2. Number of participations in fairs and conferences.</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2"/>
                  </a:ext>
                </a:extLst>
              </a:tr>
              <a:tr h="1242159">
                <a:tc>
                  <a:txBody>
                    <a:bodyPr/>
                    <a:lstStyle/>
                    <a:p>
                      <a:r>
                        <a:rPr lang="en-US" sz="3600" dirty="0">
                          <a:latin typeface="Arial" panose="020B0604020202020204"/>
                          <a:cs typeface="Arial" panose="020B0604020202020204"/>
                        </a:rPr>
                        <a:t>3.</a:t>
                      </a:r>
                      <a:r>
                        <a:rPr lang="ru-RU" sz="3600" dirty="0">
                          <a:latin typeface="Arial" panose="020B0604020202020204"/>
                          <a:cs typeface="Arial" panose="020B0604020202020204"/>
                        </a:rPr>
                        <a:t> </a:t>
                      </a:r>
                      <a:r>
                        <a:rPr lang="en-US" sz="3600" dirty="0">
                          <a:latin typeface="Arial" panose="020B0604020202020204"/>
                          <a:cs typeface="Arial" panose="020B0604020202020204"/>
                        </a:rPr>
                        <a:t>Organization of economic missions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3. Number of economic missions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3"/>
                  </a:ext>
                </a:extLst>
              </a:tr>
              <a:tr h="1242159">
                <a:tc>
                  <a:txBody>
                    <a:bodyPr/>
                    <a:lstStyle/>
                    <a:p>
                      <a:r>
                        <a:rPr lang="en-US" sz="3600" dirty="0">
                          <a:latin typeface="Arial" panose="020B0604020202020204"/>
                          <a:cs typeface="Arial" panose="020B0604020202020204"/>
                        </a:rPr>
                        <a:t>4. Market studies.</a:t>
                      </a:r>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4. Number of market studies developed</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4"/>
                  </a:ext>
                </a:extLst>
              </a:tr>
              <a:tr h="1242159">
                <a:tc>
                  <a:txBody>
                    <a:bodyPr/>
                    <a:lstStyle/>
                    <a:p>
                      <a:r>
                        <a:rPr lang="en-US" sz="3600" dirty="0">
                          <a:latin typeface="Arial" panose="020B0604020202020204"/>
                          <a:cs typeface="Arial" panose="020B0604020202020204"/>
                        </a:rPr>
                        <a:t>5. International matchmaking activities.</a:t>
                      </a:r>
                      <a:endParaRPr lang="ru-RU" sz="3600" dirty="0">
                        <a:latin typeface="Arial" panose="020B0604020202020204"/>
                        <a:cs typeface="Arial" panose="020B0604020202020204"/>
                      </a:endParaRPr>
                    </a:p>
                    <a:p>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5.</a:t>
                      </a:r>
                      <a:r>
                        <a:rPr lang="ru-RU" sz="3600" dirty="0">
                          <a:latin typeface="Arial" panose="020B0604020202020204"/>
                          <a:cs typeface="Arial" panose="020B0604020202020204"/>
                        </a:rPr>
                        <a:t> </a:t>
                      </a:r>
                      <a:r>
                        <a:rPr lang="en-US" sz="3600" dirty="0">
                          <a:latin typeface="Arial" panose="020B0604020202020204"/>
                          <a:cs typeface="Arial" panose="020B0604020202020204"/>
                        </a:rPr>
                        <a:t>Number of matchmaking activities spent</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5"/>
                  </a:ext>
                </a:extLst>
              </a:tr>
              <a:tr h="1242159">
                <a:tc>
                  <a:txBody>
                    <a:bodyPr/>
                    <a:lstStyle/>
                    <a:p>
                      <a:r>
                        <a:rPr lang="en-US" sz="3600" dirty="0">
                          <a:latin typeface="Arial" panose="020B0604020202020204"/>
                          <a:cs typeface="Arial" panose="020B0604020202020204"/>
                        </a:rPr>
                        <a:t>6. Participation in international cooperation projects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tc>
                  <a:txBody>
                    <a:bodyPr/>
                    <a:lstStyle/>
                    <a:p>
                      <a:r>
                        <a:rPr lang="en-US" sz="3600" dirty="0">
                          <a:latin typeface="Arial" panose="020B0604020202020204"/>
                          <a:cs typeface="Arial" panose="020B0604020202020204"/>
                        </a:rPr>
                        <a:t>6. Number of international projects with the participation of cluster members</a:t>
                      </a:r>
                      <a:r>
                        <a:rPr lang="en-US" sz="3600" baseline="0" dirty="0">
                          <a:latin typeface="Arial" panose="020B0604020202020204"/>
                          <a:cs typeface="Arial" panose="020B0604020202020204"/>
                        </a:rPr>
                        <a:t>.</a:t>
                      </a:r>
                      <a:endParaRPr lang="ru-RU" sz="3600" dirty="0">
                        <a:latin typeface="Arial" panose="020B0604020202020204"/>
                        <a:cs typeface="Arial" panose="020B0604020202020204"/>
                      </a:endParaRPr>
                    </a:p>
                  </a:txBody>
                  <a:tcPr marL="182880" marR="182880" marT="91426" marB="91426"/>
                </a:tc>
                <a:extLst>
                  <a:ext uri="{0D108BD9-81ED-4DB2-BD59-A6C34878D82A}">
                    <a16:rowId xmlns:a16="http://schemas.microsoft.com/office/drawing/2014/main" val="10006"/>
                  </a:ext>
                </a:extLst>
              </a:tr>
            </a:tbl>
          </a:graphicData>
        </a:graphic>
      </p:graphicFrame>
      <p:pic>
        <p:nvPicPr>
          <p:cNvPr id="2097216"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Заголовок 1"/>
          <p:cNvSpPr>
            <a:spLocks noGrp="1"/>
          </p:cNvSpPr>
          <p:nvPr>
            <p:ph type="title"/>
          </p:nvPr>
        </p:nvSpPr>
        <p:spPr/>
        <p:txBody>
          <a:bodyPr>
            <a:normAutofit/>
          </a:bodyPr>
          <a:lstStyle/>
          <a:p>
            <a:pPr algn="ctr"/>
            <a:r>
              <a:rPr lang="en-US" dirty="0"/>
              <a:t>International matchmaking activities</a:t>
            </a:r>
            <a:r>
              <a:rPr lang="ru-RU" dirty="0"/>
              <a:t>:</a:t>
            </a:r>
          </a:p>
        </p:txBody>
      </p:sp>
      <p:sp>
        <p:nvSpPr>
          <p:cNvPr id="1048669" name="Текст 2"/>
          <p:cNvSpPr>
            <a:spLocks noGrp="1"/>
          </p:cNvSpPr>
          <p:nvPr>
            <p:ph type="body" idx="1"/>
          </p:nvPr>
        </p:nvSpPr>
        <p:spPr/>
        <p:txBody>
          <a:bodyPr/>
          <a:lstStyle/>
          <a:p>
            <a:r>
              <a:rPr lang="en-US" dirty="0">
                <a:solidFill>
                  <a:srgbClr val="2A5010"/>
                </a:solidFill>
              </a:rPr>
              <a:t>Iasi Technical University</a:t>
            </a:r>
            <a:endParaRPr lang="ru-RU" dirty="0">
              <a:solidFill>
                <a:srgbClr val="2A5010"/>
              </a:solidFill>
            </a:endParaRPr>
          </a:p>
        </p:txBody>
      </p:sp>
      <p:sp>
        <p:nvSpPr>
          <p:cNvPr id="1048670" name="Текст 4"/>
          <p:cNvSpPr>
            <a:spLocks noGrp="1"/>
          </p:cNvSpPr>
          <p:nvPr>
            <p:ph type="body" sz="quarter" idx="3"/>
          </p:nvPr>
        </p:nvSpPr>
        <p:spPr>
          <a:xfrm>
            <a:off x="8422837" y="3962400"/>
            <a:ext cx="5872482" cy="1152524"/>
          </a:xfrm>
        </p:spPr>
        <p:txBody>
          <a:bodyPr/>
          <a:lstStyle/>
          <a:p>
            <a:r>
              <a:rPr lang="en-US" dirty="0">
                <a:solidFill>
                  <a:srgbClr val="2A5010"/>
                </a:solidFill>
              </a:rPr>
              <a:t>Cristian ABC Iasi</a:t>
            </a:r>
            <a:endParaRPr lang="ru-RU" dirty="0">
              <a:solidFill>
                <a:srgbClr val="2A5010"/>
              </a:solidFill>
            </a:endParaRPr>
          </a:p>
        </p:txBody>
      </p:sp>
      <p:sp>
        <p:nvSpPr>
          <p:cNvPr id="1048671" name="Текст 6"/>
          <p:cNvSpPr>
            <a:spLocks noGrp="1"/>
          </p:cNvSpPr>
          <p:nvPr>
            <p:ph type="body" sz="quarter" idx="13"/>
          </p:nvPr>
        </p:nvSpPr>
        <p:spPr>
          <a:xfrm>
            <a:off x="15323073" y="3860800"/>
            <a:ext cx="5864226" cy="1152524"/>
          </a:xfrm>
        </p:spPr>
        <p:txBody>
          <a:bodyPr/>
          <a:lstStyle/>
          <a:p>
            <a:r>
              <a:rPr lang="en-US" dirty="0">
                <a:solidFill>
                  <a:srgbClr val="2A5010"/>
                </a:solidFill>
              </a:rPr>
              <a:t>EBA Chisinau</a:t>
            </a:r>
            <a:endParaRPr lang="ru-RU" dirty="0">
              <a:solidFill>
                <a:srgbClr val="2A5010"/>
              </a:solidFill>
            </a:endParaRPr>
          </a:p>
        </p:txBody>
      </p:sp>
      <p:pic>
        <p:nvPicPr>
          <p:cNvPr id="2097217" name="Picture 2" descr="C:\Users\Dell\Desktop\Activitatea 1.4\IMG_071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4212" y="6968676"/>
            <a:ext cx="6912000" cy="5184000"/>
          </a:xfrm>
          <a:prstGeom prst="rect">
            <a:avLst/>
          </a:prstGeom>
          <a:noFill/>
        </p:spPr>
      </p:pic>
      <p:pic>
        <p:nvPicPr>
          <p:cNvPr id="2097218" name="Picture 3" descr="C:\Users\Dell\Desktop\Activitatea 1.4\IMG_068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1257" y="5634807"/>
            <a:ext cx="7103953" cy="5327965"/>
          </a:xfrm>
          <a:prstGeom prst="rect">
            <a:avLst/>
          </a:prstGeom>
          <a:noFill/>
        </p:spPr>
      </p:pic>
      <p:pic>
        <p:nvPicPr>
          <p:cNvPr id="2097219" name="Picture 11" descr="C:\Users\Dell\Desktop\Activitatea 1.4\04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58051" y="4593148"/>
            <a:ext cx="6633806" cy="9122852"/>
          </a:xfrm>
          <a:prstGeom prst="rect">
            <a:avLst/>
          </a:prstGeom>
          <a:noFill/>
          <a:scene3d>
            <a:camera prst="orthographicFront">
              <a:rot lat="0" lon="0" rev="16200000"/>
            </a:camera>
            <a:lightRig rig="threePt" dir="t"/>
          </a:scene3d>
        </p:spPr>
      </p:pic>
      <p:pic>
        <p:nvPicPr>
          <p:cNvPr id="2097220"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Заголовок 1"/>
          <p:cNvSpPr>
            <a:spLocks noGrp="1"/>
          </p:cNvSpPr>
          <p:nvPr>
            <p:ph type="title"/>
          </p:nvPr>
        </p:nvSpPr>
        <p:spPr/>
        <p:txBody>
          <a:bodyPr>
            <a:normAutofit/>
          </a:bodyPr>
          <a:lstStyle/>
          <a:p>
            <a:pPr algn="ctr"/>
            <a:r>
              <a:rPr lang="en-US" dirty="0"/>
              <a:t>Exhibition "PRODUCED BY SOROCA" Second Edition 2019</a:t>
            </a:r>
            <a:endParaRPr lang="ru-RU" dirty="0"/>
          </a:p>
        </p:txBody>
      </p:sp>
      <p:sp>
        <p:nvSpPr>
          <p:cNvPr id="1048673" name="Текст 2"/>
          <p:cNvSpPr>
            <a:spLocks noGrp="1"/>
          </p:cNvSpPr>
          <p:nvPr>
            <p:ph type="body" idx="1"/>
          </p:nvPr>
        </p:nvSpPr>
        <p:spPr/>
        <p:txBody>
          <a:bodyPr/>
          <a:lstStyle/>
          <a:p>
            <a:r>
              <a:rPr lang="en-US" dirty="0"/>
              <a:t>“ </a:t>
            </a:r>
            <a:r>
              <a:rPr lang="en-US" dirty="0" err="1"/>
              <a:t>Zipis</a:t>
            </a:r>
            <a:r>
              <a:rPr lang="en-US" dirty="0"/>
              <a:t> </a:t>
            </a:r>
            <a:r>
              <a:rPr lang="en-US" dirty="0" err="1"/>
              <a:t>Group”s.r.l</a:t>
            </a:r>
            <a:r>
              <a:rPr lang="en-US" dirty="0"/>
              <a:t>.</a:t>
            </a:r>
            <a:endParaRPr lang="ru-RU" dirty="0"/>
          </a:p>
        </p:txBody>
      </p:sp>
      <p:sp>
        <p:nvSpPr>
          <p:cNvPr id="1048674" name="Текст 4"/>
          <p:cNvSpPr>
            <a:spLocks noGrp="1"/>
          </p:cNvSpPr>
          <p:nvPr>
            <p:ph type="body" sz="quarter" idx="3"/>
          </p:nvPr>
        </p:nvSpPr>
        <p:spPr/>
        <p:txBody>
          <a:bodyPr/>
          <a:lstStyle/>
          <a:p>
            <a:r>
              <a:rPr lang="en-US" dirty="0"/>
              <a:t>“ </a:t>
            </a:r>
            <a:r>
              <a:rPr lang="en-US" dirty="0" err="1"/>
              <a:t>Bevera</a:t>
            </a:r>
            <a:r>
              <a:rPr lang="en-US" dirty="0"/>
              <a:t> Nord” </a:t>
            </a:r>
            <a:r>
              <a:rPr lang="en-US" dirty="0" err="1"/>
              <a:t>s.r.l</a:t>
            </a:r>
            <a:r>
              <a:rPr lang="en-US" dirty="0"/>
              <a:t>.</a:t>
            </a:r>
            <a:endParaRPr lang="ru-RU" dirty="0"/>
          </a:p>
        </p:txBody>
      </p:sp>
      <p:sp>
        <p:nvSpPr>
          <p:cNvPr id="1048675" name="Текст 6"/>
          <p:cNvSpPr>
            <a:spLocks noGrp="1"/>
          </p:cNvSpPr>
          <p:nvPr>
            <p:ph type="body" sz="quarter" idx="13"/>
          </p:nvPr>
        </p:nvSpPr>
        <p:spPr>
          <a:xfrm>
            <a:off x="16275495" y="2807539"/>
            <a:ext cx="7586320" cy="2307385"/>
          </a:xfrm>
        </p:spPr>
        <p:txBody>
          <a:bodyPr/>
          <a:lstStyle/>
          <a:p>
            <a:r>
              <a:rPr lang="en-US" dirty="0"/>
              <a:t>“ </a:t>
            </a:r>
            <a:r>
              <a:rPr lang="en-US" dirty="0" err="1"/>
              <a:t>Chivamax</a:t>
            </a:r>
            <a:r>
              <a:rPr lang="en-US" dirty="0"/>
              <a:t>” </a:t>
            </a:r>
            <a:r>
              <a:rPr lang="en-US" dirty="0" err="1"/>
              <a:t>s.r.l</a:t>
            </a:r>
            <a:r>
              <a:rPr lang="en-US" dirty="0"/>
              <a:t>.</a:t>
            </a:r>
            <a:endParaRPr lang="ru-RU" dirty="0"/>
          </a:p>
        </p:txBody>
      </p:sp>
      <p:pic>
        <p:nvPicPr>
          <p:cNvPr id="2097221" name="Picture 2" descr="C:\Users\Dell\Desktop\IMG_124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6283" y="6350562"/>
            <a:ext cx="7392000" cy="5544000"/>
          </a:xfrm>
          <a:prstGeom prst="rect">
            <a:avLst/>
          </a:prstGeom>
          <a:noFill/>
        </p:spPr>
      </p:pic>
      <p:pic>
        <p:nvPicPr>
          <p:cNvPr id="2097222" name="Picture 3" descr="C:\Users\Dell\Desktop\IMG_117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5997" y="6746562"/>
            <a:ext cx="6864000" cy="5148000"/>
          </a:xfrm>
          <a:prstGeom prst="rect">
            <a:avLst/>
          </a:prstGeom>
          <a:noFill/>
          <a:scene3d>
            <a:camera prst="orthographicFront">
              <a:rot lat="0" lon="0" rev="16200000"/>
            </a:camera>
            <a:lightRig rig="threePt" dir="t"/>
          </a:scene3d>
        </p:spPr>
      </p:pic>
      <p:pic>
        <p:nvPicPr>
          <p:cNvPr id="2097223" name="Picture 4" descr="C:\Users\Dell\Desktop\IMG_124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12355" y="6314562"/>
            <a:ext cx="7440000" cy="5580000"/>
          </a:xfrm>
          <a:prstGeom prst="rect">
            <a:avLst/>
          </a:prstGeom>
          <a:noFill/>
        </p:spPr>
      </p:pic>
      <p:pic>
        <p:nvPicPr>
          <p:cNvPr id="2097224"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Заголовок 1"/>
          <p:cNvSpPr>
            <a:spLocks noGrp="1"/>
          </p:cNvSpPr>
          <p:nvPr>
            <p:ph type="title"/>
          </p:nvPr>
        </p:nvSpPr>
        <p:spPr/>
        <p:txBody>
          <a:bodyPr>
            <a:normAutofit/>
          </a:bodyPr>
          <a:lstStyle/>
          <a:p>
            <a:pPr algn="ctr"/>
            <a:r>
              <a:rPr lang="en-US" dirty="0"/>
              <a:t>Trainings, workshops, organized in TTH Soroca</a:t>
            </a:r>
            <a:endParaRPr lang="ru-RU" dirty="0"/>
          </a:p>
        </p:txBody>
      </p:sp>
      <p:sp>
        <p:nvSpPr>
          <p:cNvPr id="1048677" name="Текст 2"/>
          <p:cNvSpPr>
            <a:spLocks noGrp="1"/>
          </p:cNvSpPr>
          <p:nvPr>
            <p:ph type="body" idx="1"/>
          </p:nvPr>
        </p:nvSpPr>
        <p:spPr/>
        <p:txBody>
          <a:bodyPr/>
          <a:lstStyle/>
          <a:p>
            <a:r>
              <a:rPr lang="en-US" dirty="0"/>
              <a:t>Sales and negotiation techniques</a:t>
            </a:r>
            <a:r>
              <a:rPr lang="ro-MD" dirty="0"/>
              <a:t>. </a:t>
            </a:r>
            <a:r>
              <a:rPr lang="en-US" dirty="0"/>
              <a:t>D.</a:t>
            </a:r>
            <a:r>
              <a:rPr lang="ro-MD" dirty="0"/>
              <a:t> </a:t>
            </a:r>
            <a:r>
              <a:rPr lang="en-US" dirty="0" err="1"/>
              <a:t>Nutiu</a:t>
            </a:r>
            <a:endParaRPr lang="ru-RU" dirty="0"/>
          </a:p>
        </p:txBody>
      </p:sp>
      <p:sp>
        <p:nvSpPr>
          <p:cNvPr id="1048678" name="Текст 4"/>
          <p:cNvSpPr>
            <a:spLocks noGrp="1"/>
          </p:cNvSpPr>
          <p:nvPr>
            <p:ph type="body" sz="quarter" idx="3"/>
          </p:nvPr>
        </p:nvSpPr>
        <p:spPr/>
        <p:txBody>
          <a:bodyPr/>
          <a:lstStyle/>
          <a:p>
            <a:r>
              <a:rPr lang="en-US" dirty="0"/>
              <a:t>Z</a:t>
            </a:r>
            <a:r>
              <a:rPr lang="ro-MD" dirty="0"/>
              <a:t>I</a:t>
            </a:r>
            <a:r>
              <a:rPr lang="en-US" dirty="0"/>
              <a:t>P</a:t>
            </a:r>
            <a:r>
              <a:rPr lang="ro-MD" dirty="0"/>
              <a:t> </a:t>
            </a:r>
            <a:r>
              <a:rPr lang="en-US" dirty="0" err="1"/>
              <a:t>Hause</a:t>
            </a:r>
            <a:r>
              <a:rPr lang="en-US" dirty="0"/>
              <a:t>,</a:t>
            </a:r>
            <a:r>
              <a:rPr lang="ro-MD" dirty="0"/>
              <a:t> </a:t>
            </a:r>
            <a:r>
              <a:rPr lang="en-US" dirty="0"/>
              <a:t>Elizaveta </a:t>
            </a:r>
            <a:r>
              <a:rPr lang="en-US" dirty="0" err="1"/>
              <a:t>Senatorova</a:t>
            </a:r>
            <a:r>
              <a:rPr lang="en-US" dirty="0"/>
              <a:t>.</a:t>
            </a:r>
            <a:endParaRPr lang="ru-RU" dirty="0"/>
          </a:p>
        </p:txBody>
      </p:sp>
      <p:sp>
        <p:nvSpPr>
          <p:cNvPr id="1048679" name="Текст 6"/>
          <p:cNvSpPr>
            <a:spLocks noGrp="1"/>
          </p:cNvSpPr>
          <p:nvPr>
            <p:ph type="body" sz="quarter" idx="13"/>
          </p:nvPr>
        </p:nvSpPr>
        <p:spPr/>
        <p:txBody>
          <a:bodyPr/>
          <a:lstStyle/>
          <a:p>
            <a:r>
              <a:rPr lang="en-US" dirty="0" err="1"/>
              <a:t>Chemonix</a:t>
            </a:r>
            <a:r>
              <a:rPr lang="en-US" dirty="0"/>
              <a:t> USAID,</a:t>
            </a:r>
            <a:r>
              <a:rPr lang="ro-MD" dirty="0"/>
              <a:t> </a:t>
            </a:r>
            <a:r>
              <a:rPr lang="en-US" dirty="0"/>
              <a:t>Ala </a:t>
            </a:r>
            <a:r>
              <a:rPr lang="en-US" dirty="0" err="1"/>
              <a:t>Oberst</a:t>
            </a:r>
            <a:r>
              <a:rPr lang="en-US" dirty="0"/>
              <a:t>.</a:t>
            </a:r>
            <a:endParaRPr lang="ru-RU" dirty="0"/>
          </a:p>
        </p:txBody>
      </p:sp>
      <p:pic>
        <p:nvPicPr>
          <p:cNvPr id="2097225" name="Picture 2" descr="C:\Users\Dell\Desktop\Activitatea 1.4\IMG_079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5626" y="5364521"/>
            <a:ext cx="6144000" cy="4608000"/>
          </a:xfrm>
          <a:prstGeom prst="rect">
            <a:avLst/>
          </a:prstGeom>
          <a:noFill/>
        </p:spPr>
      </p:pic>
      <p:pic>
        <p:nvPicPr>
          <p:cNvPr id="2097226" name="Picture 2" descr="C:\Users\Dell\Desktop\Activitatea 1.4\IMG_116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34777" y="7223150"/>
            <a:ext cx="5856000" cy="4392000"/>
          </a:xfrm>
          <a:prstGeom prst="rect">
            <a:avLst/>
          </a:prstGeom>
          <a:noFill/>
        </p:spPr>
      </p:pic>
      <p:pic>
        <p:nvPicPr>
          <p:cNvPr id="2097227" name="Picture 3" descr="C:\Users\Dell\Desktop\Activitatea 1.4\IMG_126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42399" y="8428588"/>
            <a:ext cx="6473826" cy="4855370"/>
          </a:xfrm>
          <a:prstGeom prst="rect">
            <a:avLst/>
          </a:prstGeom>
          <a:noFill/>
        </p:spPr>
      </p:pic>
      <p:pic>
        <p:nvPicPr>
          <p:cNvPr id="2097228"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Заголовок 1"/>
          <p:cNvSpPr>
            <a:spLocks noGrp="1"/>
          </p:cNvSpPr>
          <p:nvPr>
            <p:ph type="title"/>
          </p:nvPr>
        </p:nvSpPr>
        <p:spPr>
          <a:xfrm>
            <a:off x="1980903" y="1025236"/>
            <a:ext cx="17193336" cy="1443319"/>
          </a:xfrm>
        </p:spPr>
        <p:txBody>
          <a:bodyPr>
            <a:noAutofit/>
          </a:bodyPr>
          <a:lstStyle/>
          <a:p>
            <a:pPr algn="ctr"/>
            <a:r>
              <a:rPr lang="en-US" sz="6000" b="1" dirty="0">
                <a:latin typeface="Arial" panose="020B0604020202020204"/>
                <a:cs typeface="Arial" panose="020B0604020202020204"/>
              </a:rPr>
              <a:t>Cluster creation history</a:t>
            </a:r>
            <a:br>
              <a:rPr lang="ro-RO" sz="6000" b="1" dirty="0">
                <a:latin typeface="Arial" panose="020B0604020202020204"/>
                <a:cs typeface="Arial" panose="020B0604020202020204"/>
              </a:rPr>
            </a:br>
            <a:r>
              <a:rPr lang="ru-RU" sz="6000" b="1" dirty="0">
                <a:latin typeface="Arial" panose="020B0604020202020204"/>
                <a:cs typeface="Arial" panose="020B0604020202020204"/>
              </a:rPr>
              <a:t>«SORINTEX» </a:t>
            </a:r>
          </a:p>
        </p:txBody>
      </p:sp>
      <p:sp>
        <p:nvSpPr>
          <p:cNvPr id="1048639" name="Объект 6"/>
          <p:cNvSpPr>
            <a:spLocks noGrp="1"/>
          </p:cNvSpPr>
          <p:nvPr>
            <p:ph idx="1"/>
          </p:nvPr>
        </p:nvSpPr>
        <p:spPr>
          <a:xfrm>
            <a:off x="1680102" y="2360000"/>
            <a:ext cx="17794938" cy="9657818"/>
          </a:xfrm>
        </p:spPr>
        <p:txBody>
          <a:bodyPr>
            <a:normAutofit/>
          </a:bodyPr>
          <a:lstStyle/>
          <a:p>
            <a:pPr marL="0" indent="0">
              <a:buNone/>
            </a:pPr>
            <a:endParaRPr lang="ru-RU" sz="5400" dirty="0"/>
          </a:p>
          <a:p>
            <a:pPr>
              <a:buFont typeface="Arial" panose="020B0604020202020204" pitchFamily="34" charset="0"/>
              <a:buChar char="•"/>
            </a:pPr>
            <a:r>
              <a:rPr lang="en-US" sz="5400" b="1" dirty="0"/>
              <a:t>The "</a:t>
            </a:r>
            <a:r>
              <a:rPr lang="en-US" sz="5400" b="1" dirty="0" err="1"/>
              <a:t>Sorintex</a:t>
            </a:r>
            <a:r>
              <a:rPr lang="en-US" sz="5400" b="1" dirty="0"/>
              <a:t>" cluster from Republic of Moldova was created and organized with the support of several actors;</a:t>
            </a:r>
          </a:p>
          <a:p>
            <a:pPr>
              <a:buFont typeface="Arial" panose="020B0604020202020204" pitchFamily="34" charset="0"/>
              <a:buChar char="•"/>
            </a:pPr>
            <a:r>
              <a:rPr lang="en-US" sz="5400" b="1" dirty="0"/>
              <a:t>The agreement was signed on 11.09.2018.</a:t>
            </a:r>
            <a:endParaRPr lang="ru-RU" sz="5400" b="1" dirty="0"/>
          </a:p>
        </p:txBody>
      </p:sp>
      <p:pic>
        <p:nvPicPr>
          <p:cNvPr id="2097191" name="Picture 2" descr="C:\Users\Dell\Desktop\sorin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96128" y="6256430"/>
            <a:ext cx="8580688" cy="6434334"/>
          </a:xfrm>
          <a:prstGeom prst="rect">
            <a:avLst/>
          </a:prstGeom>
          <a:noFill/>
        </p:spPr>
      </p:pic>
      <p:pic>
        <p:nvPicPr>
          <p:cNvPr id="2097192"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0" name="Заголовок 1"/>
          <p:cNvSpPr>
            <a:spLocks noGrp="1"/>
          </p:cNvSpPr>
          <p:nvPr>
            <p:ph type="title"/>
          </p:nvPr>
        </p:nvSpPr>
        <p:spPr>
          <a:xfrm>
            <a:off x="1292223" y="667383"/>
            <a:ext cx="18809446" cy="2801060"/>
          </a:xfrm>
        </p:spPr>
        <p:txBody>
          <a:bodyPr>
            <a:normAutofit/>
          </a:bodyPr>
          <a:lstStyle/>
          <a:p>
            <a:r>
              <a:rPr lang="en-US" sz="4800" dirty="0">
                <a:solidFill>
                  <a:schemeClr val="accent2"/>
                </a:solidFill>
              </a:rPr>
              <a:t>4.</a:t>
            </a:r>
            <a:r>
              <a:rPr lang="ro-MD" sz="4800" dirty="0">
                <a:solidFill>
                  <a:schemeClr val="accent2"/>
                </a:solidFill>
              </a:rPr>
              <a:t> </a:t>
            </a:r>
            <a:r>
              <a:rPr lang="en-US" sz="4800" dirty="0">
                <a:solidFill>
                  <a:schemeClr val="accent2"/>
                </a:solidFill>
              </a:rPr>
              <a:t>The strategic objective - strengthening the collaboration between industry and school in order to increase the quantity and quality of the workforce</a:t>
            </a:r>
            <a:r>
              <a:rPr lang="ru-RU" sz="4800" dirty="0">
                <a:solidFill>
                  <a:schemeClr val="accent2"/>
                </a:solidFill>
              </a:rPr>
              <a:t>.</a:t>
            </a:r>
          </a:p>
        </p:txBody>
      </p:sp>
      <p:graphicFrame>
        <p:nvGraphicFramePr>
          <p:cNvPr id="4194306" name="Объект 4"/>
          <p:cNvGraphicFramePr>
            <a:graphicFrameLocks noGrp="1"/>
          </p:cNvGraphicFramePr>
          <p:nvPr>
            <p:ph idx="1"/>
            <p:extLst>
              <p:ext uri="{D42A27DB-BD31-4B8C-83A1-F6EECF244321}">
                <p14:modId xmlns:p14="http://schemas.microsoft.com/office/powerpoint/2010/main" val="1407469077"/>
              </p:ext>
            </p:extLst>
          </p:nvPr>
        </p:nvGraphicFramePr>
        <p:xfrm>
          <a:off x="1249680" y="3963670"/>
          <a:ext cx="20817840" cy="7062212"/>
        </p:xfrm>
        <a:graphic>
          <a:graphicData uri="http://schemas.openxmlformats.org/drawingml/2006/table">
            <a:tbl>
              <a:tblPr firstRow="1" bandRow="1">
                <a:tableStyleId>{5C22544A-7EE6-4342-B048-85BDC9FD1C3A}</a:tableStyleId>
              </a:tblPr>
              <a:tblGrid>
                <a:gridCol w="10942320">
                  <a:extLst>
                    <a:ext uri="{9D8B030D-6E8A-4147-A177-3AD203B41FA5}">
                      <a16:colId xmlns:a16="http://schemas.microsoft.com/office/drawing/2014/main" val="20000"/>
                    </a:ext>
                  </a:extLst>
                </a:gridCol>
                <a:gridCol w="9875520">
                  <a:extLst>
                    <a:ext uri="{9D8B030D-6E8A-4147-A177-3AD203B41FA5}">
                      <a16:colId xmlns:a16="http://schemas.microsoft.com/office/drawing/2014/main" val="20001"/>
                    </a:ext>
                  </a:extLst>
                </a:gridCol>
              </a:tblGrid>
              <a:tr h="1415024">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4000" dirty="0">
                          <a:latin typeface="Arial" panose="020B0604020202020204"/>
                          <a:cs typeface="Arial" panose="020B0604020202020204"/>
                        </a:rPr>
                        <a:t>   </a:t>
                      </a:r>
                      <a:r>
                        <a:rPr lang="en-US" sz="4000" dirty="0" err="1">
                          <a:latin typeface="Arial" panose="020B0604020202020204"/>
                          <a:cs typeface="Arial" panose="020B0604020202020204"/>
                        </a:rPr>
                        <a:t>Activit</a:t>
                      </a:r>
                      <a:r>
                        <a:rPr lang="ro-MD" sz="4000" dirty="0">
                          <a:latin typeface="Arial" panose="020B0604020202020204"/>
                          <a:cs typeface="Arial" panose="020B0604020202020204"/>
                        </a:rPr>
                        <a:t>ies</a:t>
                      </a:r>
                      <a:endParaRPr lang="ru-RU" sz="4000" dirty="0">
                        <a:latin typeface="Arial" panose="020B0604020202020204"/>
                        <a:cs typeface="Arial" panose="020B0604020202020204"/>
                      </a:endParaRPr>
                    </a:p>
                    <a:p>
                      <a:endParaRPr lang="ru-RU" sz="4000" dirty="0">
                        <a:latin typeface="Arial" panose="020B0604020202020204"/>
                        <a:cs typeface="Arial" panose="020B0604020202020204"/>
                      </a:endParaRPr>
                    </a:p>
                  </a:txBody>
                  <a:tcPr marL="182880" marR="182880" marT="91458" marB="91458"/>
                </a:tc>
                <a:tc>
                  <a:txBody>
                    <a:bodyPr/>
                    <a:lstStyle/>
                    <a:p>
                      <a:r>
                        <a:rPr lang="en-US" sz="4000" dirty="0">
                          <a:latin typeface="Arial" panose="020B0604020202020204"/>
                          <a:cs typeface="Arial" panose="020B0604020202020204"/>
                        </a:rPr>
                        <a:t>  Re</a:t>
                      </a:r>
                      <a:r>
                        <a:rPr lang="ro-MD" sz="4000" dirty="0">
                          <a:latin typeface="Arial" panose="020B0604020202020204"/>
                          <a:cs typeface="Arial" panose="020B0604020202020204"/>
                        </a:rPr>
                        <a:t>s</a:t>
                      </a:r>
                      <a:r>
                        <a:rPr lang="en-US" sz="4000" dirty="0">
                          <a:latin typeface="Arial" panose="020B0604020202020204"/>
                          <a:cs typeface="Arial" panose="020B0604020202020204"/>
                        </a:rPr>
                        <a:t>ult</a:t>
                      </a:r>
                      <a:r>
                        <a:rPr lang="ro-MD" sz="4000" dirty="0">
                          <a:latin typeface="Arial" panose="020B0604020202020204"/>
                          <a:cs typeface="Arial" panose="020B0604020202020204"/>
                        </a:rPr>
                        <a:t>s</a:t>
                      </a:r>
                      <a:endParaRPr lang="ru-RU" sz="4000" dirty="0">
                        <a:latin typeface="Arial" panose="020B0604020202020204"/>
                        <a:cs typeface="Arial" panose="020B0604020202020204"/>
                      </a:endParaRPr>
                    </a:p>
                  </a:txBody>
                  <a:tcPr marL="182880" marR="182880" marT="91458" marB="91458"/>
                </a:tc>
                <a:extLst>
                  <a:ext uri="{0D108BD9-81ED-4DB2-BD59-A6C34878D82A}">
                    <a16:rowId xmlns:a16="http://schemas.microsoft.com/office/drawing/2014/main" val="10000"/>
                  </a:ext>
                </a:extLst>
              </a:tr>
              <a:tr h="1415024">
                <a:tc>
                  <a:txBody>
                    <a:bodyPr/>
                    <a:lstStyle/>
                    <a:p>
                      <a:r>
                        <a:rPr lang="en-US" sz="4000" dirty="0">
                          <a:latin typeface="Arial" panose="020B0604020202020204"/>
                          <a:cs typeface="Arial" panose="020B0604020202020204"/>
                        </a:rPr>
                        <a:t>1. Organization of the Center of Excellence and Training of the "</a:t>
                      </a:r>
                      <a:r>
                        <a:rPr lang="en-US" sz="4000" dirty="0" err="1">
                          <a:latin typeface="Arial" panose="020B0604020202020204"/>
                          <a:cs typeface="Arial" panose="020B0604020202020204"/>
                        </a:rPr>
                        <a:t>Sorintex</a:t>
                      </a:r>
                      <a:r>
                        <a:rPr lang="en-US" sz="4000" dirty="0">
                          <a:latin typeface="Arial" panose="020B0604020202020204"/>
                          <a:cs typeface="Arial" panose="020B0604020202020204"/>
                        </a:rPr>
                        <a:t>" Association</a:t>
                      </a:r>
                      <a:endParaRPr lang="ru-RU" sz="4000" dirty="0">
                        <a:latin typeface="Arial" panose="020B0604020202020204"/>
                        <a:cs typeface="Arial" panose="020B0604020202020204"/>
                      </a:endParaRPr>
                    </a:p>
                  </a:txBody>
                  <a:tcPr marL="182880" marR="182880" marT="91458" marB="91458"/>
                </a:tc>
                <a:tc>
                  <a:txBody>
                    <a:bodyPr/>
                    <a:lstStyle/>
                    <a:p>
                      <a:r>
                        <a:rPr lang="en-US" sz="4000" dirty="0">
                          <a:latin typeface="Arial" panose="020B0604020202020204"/>
                          <a:cs typeface="Arial" panose="020B0604020202020204"/>
                        </a:rPr>
                        <a:t>1. Number of internship sessions</a:t>
                      </a:r>
                      <a:r>
                        <a:rPr lang="en-US" sz="4000" baseline="0" dirty="0">
                          <a:latin typeface="Arial" panose="020B0604020202020204"/>
                          <a:cs typeface="Arial" panose="020B0604020202020204"/>
                        </a:rPr>
                        <a:t>.</a:t>
                      </a:r>
                      <a:endParaRPr lang="ru-RU" sz="4000" dirty="0">
                        <a:latin typeface="Arial" panose="020B0604020202020204"/>
                        <a:cs typeface="Arial" panose="020B0604020202020204"/>
                      </a:endParaRPr>
                    </a:p>
                  </a:txBody>
                  <a:tcPr marL="182880" marR="182880" marT="91458" marB="91458"/>
                </a:tc>
                <a:extLst>
                  <a:ext uri="{0D108BD9-81ED-4DB2-BD59-A6C34878D82A}">
                    <a16:rowId xmlns:a16="http://schemas.microsoft.com/office/drawing/2014/main" val="10001"/>
                  </a:ext>
                </a:extLst>
              </a:tr>
              <a:tr h="1379648">
                <a:tc>
                  <a:txBody>
                    <a:bodyPr/>
                    <a:lstStyle/>
                    <a:p>
                      <a:r>
                        <a:rPr lang="en-US" sz="4000" dirty="0">
                          <a:latin typeface="Arial" panose="020B0604020202020204"/>
                          <a:cs typeface="Arial" panose="020B0604020202020204"/>
                        </a:rPr>
                        <a:t>2.</a:t>
                      </a:r>
                      <a:r>
                        <a:rPr lang="ro-MD" sz="4000" dirty="0">
                          <a:latin typeface="Arial" panose="020B0604020202020204"/>
                          <a:cs typeface="Arial" panose="020B0604020202020204"/>
                        </a:rPr>
                        <a:t> </a:t>
                      </a:r>
                      <a:r>
                        <a:rPr lang="en-US" sz="4000" dirty="0">
                          <a:latin typeface="Arial" panose="020B0604020202020204"/>
                          <a:cs typeface="Arial" panose="020B0604020202020204"/>
                        </a:rPr>
                        <a:t>Curriculum development for vocational education/university courses</a:t>
                      </a:r>
                      <a:r>
                        <a:rPr lang="en-US" sz="4000" baseline="0" dirty="0">
                          <a:latin typeface="Arial" panose="020B0604020202020204"/>
                          <a:cs typeface="Arial" panose="020B0604020202020204"/>
                        </a:rPr>
                        <a:t>.</a:t>
                      </a:r>
                      <a:endParaRPr lang="ru-RU" sz="4000" dirty="0">
                        <a:latin typeface="Arial" panose="020B0604020202020204"/>
                        <a:cs typeface="Arial" panose="020B0604020202020204"/>
                      </a:endParaRPr>
                    </a:p>
                  </a:txBody>
                  <a:tcPr marL="182880" marR="182880" marT="91458" marB="91458"/>
                </a:tc>
                <a:tc>
                  <a:txBody>
                    <a:bodyPr/>
                    <a:lstStyle/>
                    <a:p>
                      <a:r>
                        <a:rPr lang="ru-RU" sz="4000" dirty="0">
                          <a:latin typeface="Arial" panose="020B0604020202020204"/>
                          <a:cs typeface="Arial" panose="020B0604020202020204"/>
                        </a:rPr>
                        <a:t>2</a:t>
                      </a:r>
                      <a:r>
                        <a:rPr lang="en-US" sz="4000" dirty="0">
                          <a:latin typeface="Arial" panose="020B0604020202020204"/>
                          <a:cs typeface="Arial" panose="020B0604020202020204"/>
                        </a:rPr>
                        <a:t>.</a:t>
                      </a:r>
                      <a:r>
                        <a:rPr lang="en-US" sz="4000" baseline="0" dirty="0">
                          <a:latin typeface="Arial" panose="020B0604020202020204"/>
                          <a:cs typeface="Arial" panose="020B0604020202020204"/>
                        </a:rPr>
                        <a:t> Number of developed curricula.</a:t>
                      </a:r>
                      <a:endParaRPr lang="ru-RU" sz="4000" dirty="0">
                        <a:latin typeface="Arial" panose="020B0604020202020204"/>
                        <a:cs typeface="Arial" panose="020B0604020202020204"/>
                      </a:endParaRPr>
                    </a:p>
                  </a:txBody>
                  <a:tcPr marL="182880" marR="182880" marT="91458" marB="91458"/>
                </a:tc>
                <a:extLst>
                  <a:ext uri="{0D108BD9-81ED-4DB2-BD59-A6C34878D82A}">
                    <a16:rowId xmlns:a16="http://schemas.microsoft.com/office/drawing/2014/main" val="10002"/>
                  </a:ext>
                </a:extLst>
              </a:tr>
              <a:tr h="1415024">
                <a:tc>
                  <a:txBody>
                    <a:bodyPr/>
                    <a:lstStyle/>
                    <a:p>
                      <a:r>
                        <a:rPr lang="en-US" sz="4000" dirty="0">
                          <a:latin typeface="Arial" panose="020B0604020202020204"/>
                          <a:cs typeface="Arial" panose="020B0604020202020204"/>
                        </a:rPr>
                        <a:t>3. Conducting specific training sessions for employees</a:t>
                      </a:r>
                      <a:r>
                        <a:rPr lang="en-US" sz="4000" baseline="0" dirty="0">
                          <a:latin typeface="Arial" panose="020B0604020202020204"/>
                          <a:cs typeface="Arial" panose="020B0604020202020204"/>
                        </a:rPr>
                        <a:t>.</a:t>
                      </a:r>
                      <a:endParaRPr lang="ru-RU" sz="4000" dirty="0">
                        <a:latin typeface="Arial" panose="020B0604020202020204"/>
                        <a:cs typeface="Arial" panose="020B0604020202020204"/>
                      </a:endParaRPr>
                    </a:p>
                  </a:txBody>
                  <a:tcPr marL="182880" marR="182880" marT="91458" marB="91458"/>
                </a:tc>
                <a:tc>
                  <a:txBody>
                    <a:bodyPr/>
                    <a:lstStyle/>
                    <a:p>
                      <a:r>
                        <a:rPr lang="en-US" sz="4000" dirty="0">
                          <a:latin typeface="Arial" panose="020B0604020202020204"/>
                          <a:cs typeface="Arial" panose="020B0604020202020204"/>
                        </a:rPr>
                        <a:t>3.</a:t>
                      </a:r>
                      <a:r>
                        <a:rPr lang="ru-RU" sz="4000" dirty="0">
                          <a:latin typeface="Arial" panose="020B0604020202020204"/>
                          <a:cs typeface="Arial" panose="020B0604020202020204"/>
                        </a:rPr>
                        <a:t> </a:t>
                      </a:r>
                      <a:r>
                        <a:rPr lang="en-US" sz="4000" dirty="0">
                          <a:latin typeface="Arial" panose="020B0604020202020204"/>
                          <a:cs typeface="Arial" panose="020B0604020202020204"/>
                        </a:rPr>
                        <a:t>Number of training sessions for employees</a:t>
                      </a:r>
                      <a:r>
                        <a:rPr lang="en-US" sz="4000" baseline="0" dirty="0">
                          <a:latin typeface="Arial" panose="020B0604020202020204"/>
                          <a:cs typeface="Arial" panose="020B0604020202020204"/>
                        </a:rPr>
                        <a:t>.</a:t>
                      </a:r>
                      <a:endParaRPr lang="ru-RU" sz="4000" dirty="0">
                        <a:latin typeface="Arial" panose="020B0604020202020204"/>
                        <a:cs typeface="Arial" panose="020B0604020202020204"/>
                      </a:endParaRPr>
                    </a:p>
                  </a:txBody>
                  <a:tcPr marL="182880" marR="182880" marT="91458" marB="91458"/>
                </a:tc>
                <a:extLst>
                  <a:ext uri="{0D108BD9-81ED-4DB2-BD59-A6C34878D82A}">
                    <a16:rowId xmlns:a16="http://schemas.microsoft.com/office/drawing/2014/main" val="10003"/>
                  </a:ext>
                </a:extLst>
              </a:tr>
              <a:tr h="1415024">
                <a:tc>
                  <a:txBody>
                    <a:bodyPr/>
                    <a:lstStyle/>
                    <a:p>
                      <a:r>
                        <a:rPr lang="en-US" sz="4000" dirty="0">
                          <a:latin typeface="Arial" panose="020B0604020202020204"/>
                          <a:cs typeface="Arial" panose="020B0604020202020204"/>
                        </a:rPr>
                        <a:t>4. Promotion of dual education.</a:t>
                      </a:r>
                      <a:endParaRPr lang="ru-RU" sz="4000" dirty="0">
                        <a:latin typeface="Arial" panose="020B0604020202020204"/>
                        <a:cs typeface="Arial" panose="020B0604020202020204"/>
                      </a:endParaRPr>
                    </a:p>
                  </a:txBody>
                  <a:tcPr marL="182880" marR="182880" marT="91458" marB="91458"/>
                </a:tc>
                <a:tc>
                  <a:txBody>
                    <a:bodyPr/>
                    <a:lstStyle/>
                    <a:p>
                      <a:r>
                        <a:rPr lang="en-US" sz="4000" dirty="0">
                          <a:latin typeface="Arial" panose="020B0604020202020204"/>
                          <a:cs typeface="Arial" panose="020B0604020202020204"/>
                        </a:rPr>
                        <a:t>4.</a:t>
                      </a:r>
                      <a:r>
                        <a:rPr lang="ro-MD" sz="4000" dirty="0">
                          <a:latin typeface="Arial" panose="020B0604020202020204"/>
                          <a:cs typeface="Arial" panose="020B0604020202020204"/>
                        </a:rPr>
                        <a:t> </a:t>
                      </a:r>
                      <a:r>
                        <a:rPr lang="en-US" sz="4000" dirty="0">
                          <a:latin typeface="Arial" panose="020B0604020202020204"/>
                          <a:cs typeface="Arial" panose="020B0604020202020204"/>
                        </a:rPr>
                        <a:t>Dual education programs developed and approved</a:t>
                      </a:r>
                      <a:r>
                        <a:rPr lang="en-US" sz="4000" baseline="0" dirty="0">
                          <a:latin typeface="Arial" panose="020B0604020202020204"/>
                          <a:cs typeface="Arial" panose="020B0604020202020204"/>
                        </a:rPr>
                        <a:t>.</a:t>
                      </a:r>
                      <a:endParaRPr lang="ru-RU" sz="4000" dirty="0">
                        <a:latin typeface="Arial" panose="020B0604020202020204"/>
                        <a:cs typeface="Arial" panose="020B0604020202020204"/>
                      </a:endParaRPr>
                    </a:p>
                  </a:txBody>
                  <a:tcPr marL="182880" marR="182880" marT="91458" marB="91458"/>
                </a:tc>
                <a:extLst>
                  <a:ext uri="{0D108BD9-81ED-4DB2-BD59-A6C34878D82A}">
                    <a16:rowId xmlns:a16="http://schemas.microsoft.com/office/drawing/2014/main" val="10004"/>
                  </a:ext>
                </a:extLst>
              </a:tr>
            </a:tbl>
          </a:graphicData>
        </a:graphic>
      </p:graphicFrame>
      <p:pic>
        <p:nvPicPr>
          <p:cNvPr id="2097229"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1" name="Заголовок 1"/>
          <p:cNvSpPr>
            <a:spLocks noGrp="1"/>
          </p:cNvSpPr>
          <p:nvPr>
            <p:ph type="title"/>
          </p:nvPr>
        </p:nvSpPr>
        <p:spPr>
          <a:xfrm>
            <a:off x="1354668" y="1153019"/>
            <a:ext cx="17193336" cy="2641600"/>
          </a:xfrm>
        </p:spPr>
        <p:txBody>
          <a:bodyPr/>
          <a:lstStyle/>
          <a:p>
            <a:pPr algn="ctr"/>
            <a:r>
              <a:rPr lang="en-US" dirty="0"/>
              <a:t>Experience exchange activities </a:t>
            </a:r>
            <a:r>
              <a:rPr lang="ru-RU" dirty="0"/>
              <a:t>:</a:t>
            </a:r>
          </a:p>
        </p:txBody>
      </p:sp>
      <p:sp>
        <p:nvSpPr>
          <p:cNvPr id="1048682" name="Текст 2"/>
          <p:cNvSpPr>
            <a:spLocks noGrp="1"/>
          </p:cNvSpPr>
          <p:nvPr>
            <p:ph type="body" idx="1"/>
          </p:nvPr>
        </p:nvSpPr>
        <p:spPr>
          <a:xfrm>
            <a:off x="1470586" y="3907701"/>
            <a:ext cx="5893732" cy="1152524"/>
          </a:xfrm>
        </p:spPr>
        <p:txBody>
          <a:bodyPr/>
          <a:lstStyle/>
          <a:p>
            <a:r>
              <a:rPr lang="en-US" dirty="0"/>
              <a:t>Pro</a:t>
            </a:r>
            <a:r>
              <a:rPr lang="ro-MD" dirty="0"/>
              <a:t>j</a:t>
            </a:r>
            <a:r>
              <a:rPr lang="en-US" dirty="0" err="1"/>
              <a:t>ect</a:t>
            </a:r>
            <a:r>
              <a:rPr lang="ru-RU" dirty="0"/>
              <a:t> </a:t>
            </a:r>
            <a:r>
              <a:rPr lang="en-US" dirty="0"/>
              <a:t>SES Germania</a:t>
            </a:r>
            <a:endParaRPr lang="ru-RU" dirty="0"/>
          </a:p>
        </p:txBody>
      </p:sp>
      <p:sp>
        <p:nvSpPr>
          <p:cNvPr id="1048683" name="Текст 4"/>
          <p:cNvSpPr>
            <a:spLocks noGrp="1"/>
          </p:cNvSpPr>
          <p:nvPr>
            <p:ph type="body" sz="quarter" idx="3"/>
          </p:nvPr>
        </p:nvSpPr>
        <p:spPr/>
        <p:txBody>
          <a:bodyPr/>
          <a:lstStyle/>
          <a:p>
            <a:r>
              <a:rPr lang="en-US" dirty="0"/>
              <a:t>Professional training center project.</a:t>
            </a:r>
            <a:endParaRPr lang="ru-RU" dirty="0"/>
          </a:p>
        </p:txBody>
      </p:sp>
      <p:sp>
        <p:nvSpPr>
          <p:cNvPr id="1048684" name="Текст 6"/>
          <p:cNvSpPr>
            <a:spLocks noGrp="1"/>
          </p:cNvSpPr>
          <p:nvPr>
            <p:ph type="body" sz="quarter" idx="13"/>
          </p:nvPr>
        </p:nvSpPr>
        <p:spPr>
          <a:xfrm>
            <a:off x="15853555" y="3091473"/>
            <a:ext cx="5864226" cy="1538654"/>
          </a:xfrm>
        </p:spPr>
        <p:txBody>
          <a:bodyPr/>
          <a:lstStyle/>
          <a:p>
            <a:r>
              <a:rPr lang="en-US" dirty="0"/>
              <a:t>Video </a:t>
            </a:r>
            <a:r>
              <a:rPr lang="en-US" dirty="0" err="1"/>
              <a:t>skype</a:t>
            </a:r>
            <a:r>
              <a:rPr lang="en-US" dirty="0"/>
              <a:t> </a:t>
            </a:r>
            <a:r>
              <a:rPr lang="en-US" dirty="0" err="1"/>
              <a:t>conferinta</a:t>
            </a:r>
            <a:r>
              <a:rPr lang="en-US" dirty="0"/>
              <a:t> Murmansk-Penza.</a:t>
            </a:r>
            <a:endParaRPr lang="ru-RU" dirty="0"/>
          </a:p>
        </p:txBody>
      </p:sp>
      <p:pic>
        <p:nvPicPr>
          <p:cNvPr id="2097230" name="Рисунок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2318" y="8098981"/>
            <a:ext cx="5952000" cy="4464000"/>
          </a:xfrm>
          <a:prstGeom prst="rect">
            <a:avLst/>
          </a:prstGeom>
        </p:spPr>
      </p:pic>
      <p:pic>
        <p:nvPicPr>
          <p:cNvPr id="2097231" name="Рисунок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28004" y="5114924"/>
            <a:ext cx="6240000" cy="4680000"/>
          </a:xfrm>
          <a:prstGeom prst="rect">
            <a:avLst/>
          </a:prstGeom>
        </p:spPr>
      </p:pic>
      <p:pic>
        <p:nvPicPr>
          <p:cNvPr id="2097232" name="Рисунок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660" y="5986822"/>
            <a:ext cx="8989955" cy="6078913"/>
          </a:xfrm>
          <a:prstGeom prst="rect">
            <a:avLst/>
          </a:prstGeom>
        </p:spPr>
      </p:pic>
      <p:pic>
        <p:nvPicPr>
          <p:cNvPr id="2097233"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Заголовок 1"/>
          <p:cNvSpPr>
            <a:spLocks noGrp="1"/>
          </p:cNvSpPr>
          <p:nvPr>
            <p:ph type="title"/>
          </p:nvPr>
        </p:nvSpPr>
        <p:spPr/>
        <p:txBody>
          <a:bodyPr/>
          <a:lstStyle/>
          <a:p>
            <a:pPr algn="ctr"/>
            <a:r>
              <a:rPr lang="en-US" dirty="0"/>
              <a:t>Online Video Conferences :</a:t>
            </a:r>
            <a:endParaRPr lang="ru-RU" dirty="0"/>
          </a:p>
        </p:txBody>
      </p:sp>
      <p:sp>
        <p:nvSpPr>
          <p:cNvPr id="1048686" name="Текст 2"/>
          <p:cNvSpPr>
            <a:spLocks noGrp="1"/>
          </p:cNvSpPr>
          <p:nvPr>
            <p:ph type="body" idx="1"/>
          </p:nvPr>
        </p:nvSpPr>
        <p:spPr/>
        <p:txBody>
          <a:bodyPr/>
          <a:lstStyle/>
          <a:p>
            <a:r>
              <a:rPr lang="en-US" dirty="0"/>
              <a:t>Lit</a:t>
            </a:r>
            <a:r>
              <a:rPr lang="ro-MD" dirty="0"/>
              <a:t>h</a:t>
            </a:r>
            <a:r>
              <a:rPr lang="en-US" dirty="0" err="1"/>
              <a:t>uania</a:t>
            </a:r>
            <a:endParaRPr lang="ru-RU" dirty="0"/>
          </a:p>
        </p:txBody>
      </p:sp>
      <p:sp>
        <p:nvSpPr>
          <p:cNvPr id="1048688" name="Текст 4"/>
          <p:cNvSpPr>
            <a:spLocks noGrp="1"/>
          </p:cNvSpPr>
          <p:nvPr>
            <p:ph type="body" sz="quarter" idx="3"/>
          </p:nvPr>
        </p:nvSpPr>
        <p:spPr/>
        <p:txBody>
          <a:bodyPr/>
          <a:lstStyle/>
          <a:p>
            <a:r>
              <a:rPr lang="ro-MD" dirty="0"/>
              <a:t>Great </a:t>
            </a:r>
            <a:r>
              <a:rPr lang="ro-MD" dirty="0" err="1"/>
              <a:t>Britain</a:t>
            </a:r>
            <a:endParaRPr lang="ru-RU" dirty="0"/>
          </a:p>
        </p:txBody>
      </p:sp>
      <p:sp>
        <p:nvSpPr>
          <p:cNvPr id="1048690" name="Текст 6"/>
          <p:cNvSpPr>
            <a:spLocks noGrp="1"/>
          </p:cNvSpPr>
          <p:nvPr>
            <p:ph type="body" sz="quarter" idx="13"/>
          </p:nvPr>
        </p:nvSpPr>
        <p:spPr/>
        <p:txBody>
          <a:bodyPr/>
          <a:lstStyle/>
          <a:p>
            <a:r>
              <a:rPr lang="en-US" dirty="0"/>
              <a:t>Spa</a:t>
            </a:r>
            <a:r>
              <a:rPr lang="ro-MD" dirty="0"/>
              <a:t>in</a:t>
            </a:r>
            <a:endParaRPr lang="ru-RU" dirty="0"/>
          </a:p>
        </p:txBody>
      </p:sp>
      <p:pic>
        <p:nvPicPr>
          <p:cNvPr id="20972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6212" y="8189076"/>
            <a:ext cx="5764800" cy="4323600"/>
          </a:xfrm>
          <a:prstGeom prst="rect">
            <a:avLst/>
          </a:prstGeom>
          <a:noFill/>
          <a:ln w="9525">
            <a:noFill/>
            <a:miter lim="800000"/>
            <a:headEnd/>
            <a:tailEnd/>
          </a:ln>
          <a:effectLst/>
        </p:spPr>
      </p:pic>
      <p:pic>
        <p:nvPicPr>
          <p:cNvPr id="2097235" name="Picture 3"/>
          <p:cNvPicPr>
            <a:picLocks noChangeAspect="1" noChangeArrowheads="1"/>
          </p:cNvPicPr>
          <p:nvPr/>
        </p:nvPicPr>
        <p:blipFill>
          <a:blip r:embed="rId3" cstate="print"/>
          <a:srcRect/>
          <a:stretch>
            <a:fillRect/>
          </a:stretch>
        </p:blipFill>
        <p:spPr bwMode="auto">
          <a:xfrm>
            <a:off x="1444626" y="5334000"/>
            <a:ext cx="5715000" cy="4286250"/>
          </a:xfrm>
          <a:prstGeom prst="rect">
            <a:avLst/>
          </a:prstGeom>
          <a:noFill/>
          <a:ln w="9525">
            <a:noFill/>
            <a:miter lim="800000"/>
            <a:headEnd/>
            <a:tailEnd/>
          </a:ln>
        </p:spPr>
      </p:pic>
      <p:pic>
        <p:nvPicPr>
          <p:cNvPr id="2097236" name="Picture 4"/>
          <p:cNvPicPr>
            <a:picLocks noChangeAspect="1" noChangeArrowheads="1"/>
          </p:cNvPicPr>
          <p:nvPr/>
        </p:nvPicPr>
        <p:blipFill>
          <a:blip r:embed="rId4" cstate="print"/>
          <a:srcRect/>
          <a:stretch>
            <a:fillRect/>
          </a:stretch>
        </p:blipFill>
        <p:spPr bwMode="auto">
          <a:xfrm>
            <a:off x="14249401" y="5435600"/>
            <a:ext cx="5715000" cy="4286250"/>
          </a:xfrm>
          <a:prstGeom prst="rect">
            <a:avLst/>
          </a:prstGeom>
          <a:noFill/>
          <a:ln w="9525">
            <a:noFill/>
            <a:miter lim="800000"/>
            <a:headEnd/>
            <a:tailEnd/>
          </a:ln>
        </p:spPr>
      </p:pic>
      <p:pic>
        <p:nvPicPr>
          <p:cNvPr id="2097237"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Заголовок 1"/>
          <p:cNvSpPr>
            <a:spLocks noGrp="1"/>
          </p:cNvSpPr>
          <p:nvPr>
            <p:ph type="title"/>
          </p:nvPr>
        </p:nvSpPr>
        <p:spPr/>
        <p:txBody>
          <a:bodyPr/>
          <a:lstStyle/>
          <a:p>
            <a:pPr algn="ctr"/>
            <a:r>
              <a:rPr lang="en-US" dirty="0"/>
              <a:t>Center of Excellence and Training in light industry.</a:t>
            </a:r>
            <a:endParaRPr lang="ru-RU" dirty="0"/>
          </a:p>
        </p:txBody>
      </p:sp>
      <p:pic>
        <p:nvPicPr>
          <p:cNvPr id="2097238" name="Picture 2" descr="D:\Ecran Septembrie 2020\Foto cluster Sorintex\77385655_1497568460395905_928920680739635200_o.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6886295" y="3860800"/>
            <a:ext cx="3391200" cy="4521600"/>
          </a:xfrm>
          <a:prstGeom prst="rect">
            <a:avLst/>
          </a:prstGeom>
          <a:noFill/>
        </p:spPr>
      </p:pic>
      <p:pic>
        <p:nvPicPr>
          <p:cNvPr id="2097239" name="Picture 3" descr="D:\Ecran Septembrie 2020\Foto cluster Sorintex\78990545_1497568373729247_7256293645400145920_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4995" y="8411200"/>
            <a:ext cx="3291300" cy="4388400"/>
          </a:xfrm>
          <a:prstGeom prst="rect">
            <a:avLst/>
          </a:prstGeom>
          <a:noFill/>
        </p:spPr>
      </p:pic>
      <p:pic>
        <p:nvPicPr>
          <p:cNvPr id="2097240" name="Picture 5" descr="D:\Ecran Septembrie 2020\Foto cluster Sorintex\78131483_1497568540395897_5774401032016625664_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08000" y="3860800"/>
            <a:ext cx="6067200" cy="4550400"/>
          </a:xfrm>
          <a:prstGeom prst="rect">
            <a:avLst/>
          </a:prstGeom>
          <a:noFill/>
        </p:spPr>
      </p:pic>
      <p:pic>
        <p:nvPicPr>
          <p:cNvPr id="2097241" name="Picture 6" descr="D:\Ecran Septembrie 2020\Foto cluster Sorintex\78754960_1497568390395912_839451791794896896_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98000" y="8411200"/>
            <a:ext cx="6067200" cy="4550400"/>
          </a:xfrm>
          <a:prstGeom prst="rect">
            <a:avLst/>
          </a:prstGeom>
          <a:noFill/>
        </p:spPr>
      </p:pic>
      <p:pic>
        <p:nvPicPr>
          <p:cNvPr id="2097242"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4821382" cy="10663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Заголовок 1"/>
          <p:cNvSpPr>
            <a:spLocks noGrp="1"/>
          </p:cNvSpPr>
          <p:nvPr>
            <p:ph type="title"/>
          </p:nvPr>
        </p:nvSpPr>
        <p:spPr>
          <a:xfrm>
            <a:off x="3333097" y="1503090"/>
            <a:ext cx="17193336" cy="4321178"/>
          </a:xfrm>
        </p:spPr>
        <p:txBody>
          <a:bodyPr>
            <a:normAutofit fontScale="90000"/>
          </a:bodyPr>
          <a:lstStyle/>
          <a:p>
            <a:pPr algn="ctr"/>
            <a:r>
              <a:rPr lang="en-US" dirty="0"/>
              <a:t>SORINTEX - mobilizer in the production of protective masks and coveralls in the fight against the consequences of COVID 19.</a:t>
            </a:r>
            <a:endParaRPr lang="ru-RU" dirty="0"/>
          </a:p>
        </p:txBody>
      </p:sp>
      <p:pic>
        <p:nvPicPr>
          <p:cNvPr id="2097243"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4499706" y="4734065"/>
            <a:ext cx="6026727" cy="4522124"/>
          </a:xfrm>
          <a:prstGeom prst="rect">
            <a:avLst/>
          </a:prstGeom>
          <a:noFill/>
          <a:ln w="9525">
            <a:noFill/>
            <a:miter lim="800000"/>
            <a:headEnd/>
            <a:tailEnd/>
          </a:ln>
        </p:spPr>
      </p:pic>
      <p:pic>
        <p:nvPicPr>
          <p:cNvPr id="209724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600" y="7134022"/>
            <a:ext cx="6067200" cy="4550400"/>
          </a:xfrm>
          <a:prstGeom prst="rect">
            <a:avLst/>
          </a:prstGeom>
          <a:noFill/>
          <a:ln w="9525">
            <a:noFill/>
            <a:miter lim="800000"/>
            <a:headEnd/>
            <a:tailEnd/>
          </a:ln>
        </p:spPr>
      </p:pic>
      <p:pic>
        <p:nvPicPr>
          <p:cNvPr id="209724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79386" y="5659978"/>
            <a:ext cx="6840000" cy="5130000"/>
          </a:xfrm>
          <a:prstGeom prst="rect">
            <a:avLst/>
          </a:prstGeom>
          <a:noFill/>
          <a:ln w="9525">
            <a:noFill/>
            <a:miter lim="800000"/>
            <a:headEnd/>
            <a:tailEnd/>
          </a:ln>
        </p:spPr>
      </p:pic>
      <p:pic>
        <p:nvPicPr>
          <p:cNvPr id="209724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4" name="Заголовок 1"/>
          <p:cNvSpPr>
            <a:spLocks noGrp="1"/>
          </p:cNvSpPr>
          <p:nvPr>
            <p:ph type="title"/>
          </p:nvPr>
        </p:nvSpPr>
        <p:spPr>
          <a:xfrm>
            <a:off x="3017520" y="1592368"/>
            <a:ext cx="17193336" cy="4255290"/>
          </a:xfrm>
        </p:spPr>
        <p:txBody>
          <a:bodyPr>
            <a:normAutofit fontScale="90000"/>
          </a:bodyPr>
          <a:lstStyle/>
          <a:p>
            <a:pPr algn="ctr">
              <a:tabLst>
                <a:tab pos="2286000" algn="l"/>
              </a:tabLst>
            </a:pPr>
            <a:r>
              <a:rPr lang="en-US" dirty="0"/>
              <a:t>The meeting with the President of the Republic of Moldova I. </a:t>
            </a:r>
            <a:r>
              <a:rPr lang="en-US" dirty="0" err="1"/>
              <a:t>Dodon</a:t>
            </a:r>
            <a:r>
              <a:rPr lang="en-US" dirty="0"/>
              <a:t> and the debate on the opportunities to support the light industry sector.</a:t>
            </a:r>
            <a:endParaRPr lang="ru-RU" dirty="0"/>
          </a:p>
        </p:txBody>
      </p:sp>
      <p:pic>
        <p:nvPicPr>
          <p:cNvPr id="2097247" name="Picture 2"/>
          <p:cNvPicPr>
            <a:picLocks noGrp="1" noChangeAspect="1" noChangeArrowheads="1"/>
          </p:cNvPicPr>
          <p:nvPr>
            <p:ph sz="half" idx="2"/>
          </p:nvPr>
        </p:nvPicPr>
        <p:blipFill>
          <a:blip r:embed="rId2" cstate="print"/>
          <a:stretch>
            <a:fillRect/>
          </a:stretch>
        </p:blipFill>
        <p:spPr bwMode="auto">
          <a:xfrm>
            <a:off x="4750593" y="5847658"/>
            <a:ext cx="12487539" cy="6518495"/>
          </a:xfrm>
          <a:prstGeom prst="rect">
            <a:avLst/>
          </a:prstGeom>
          <a:noFill/>
          <a:ln w="9525">
            <a:noFill/>
            <a:miter lim="800000"/>
            <a:headEnd/>
            <a:tailEnd/>
          </a:ln>
        </p:spPr>
      </p:pic>
      <p:pic>
        <p:nvPicPr>
          <p:cNvPr id="2097248"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5" name="Заголовок 1"/>
          <p:cNvSpPr>
            <a:spLocks noGrp="1"/>
          </p:cNvSpPr>
          <p:nvPr>
            <p:ph type="title"/>
          </p:nvPr>
        </p:nvSpPr>
        <p:spPr>
          <a:xfrm>
            <a:off x="2194560" y="794822"/>
            <a:ext cx="20116800" cy="2901514"/>
          </a:xfrm>
        </p:spPr>
        <p:txBody>
          <a:bodyPr/>
          <a:lstStyle/>
          <a:p>
            <a:pPr algn="ctr"/>
            <a:r>
              <a:rPr lang="en-US" dirty="0"/>
              <a:t>Design and Construction Center within the Techno </a:t>
            </a:r>
            <a:r>
              <a:rPr lang="en-US" dirty="0" err="1"/>
              <a:t>Textil</a:t>
            </a:r>
            <a:r>
              <a:rPr lang="en-US" dirty="0"/>
              <a:t> Hub Soroca. </a:t>
            </a:r>
            <a:endParaRPr lang="ru-RU" dirty="0"/>
          </a:p>
        </p:txBody>
      </p:sp>
      <p:pic>
        <p:nvPicPr>
          <p:cNvPr id="2097249" name="Picture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2946386" y="5402205"/>
            <a:ext cx="8370916" cy="6280265"/>
          </a:xfrm>
          <a:prstGeom prst="rect">
            <a:avLst/>
          </a:prstGeom>
          <a:noFill/>
          <a:ln w="9525">
            <a:noFill/>
            <a:miter lim="800000"/>
            <a:headEnd/>
            <a:tailEnd/>
          </a:ln>
          <a:effectLst/>
        </p:spPr>
      </p:pic>
      <p:pic>
        <p:nvPicPr>
          <p:cNvPr id="2097250" name="Picture 3"/>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tretch>
            <a:fillRect/>
          </a:stretch>
        </p:blipFill>
        <p:spPr bwMode="auto">
          <a:xfrm>
            <a:off x="12869333" y="5164138"/>
            <a:ext cx="9008533" cy="6756400"/>
          </a:xfrm>
          <a:prstGeom prst="rect">
            <a:avLst/>
          </a:prstGeom>
          <a:noFill/>
          <a:ln w="9525">
            <a:noFill/>
            <a:miter lim="800000"/>
            <a:headEnd/>
            <a:tailEnd/>
          </a:ln>
          <a:effectLst/>
        </p:spPr>
      </p:pic>
      <p:pic>
        <p:nvPicPr>
          <p:cNvPr id="2097251"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4788131" cy="105898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Заголовок 1"/>
          <p:cNvSpPr>
            <a:spLocks noGrp="1"/>
          </p:cNvSpPr>
          <p:nvPr>
            <p:ph type="title"/>
          </p:nvPr>
        </p:nvSpPr>
        <p:spPr>
          <a:xfrm>
            <a:off x="2011004" y="2058126"/>
            <a:ext cx="17193336" cy="2641600"/>
          </a:xfrm>
        </p:spPr>
        <p:txBody>
          <a:bodyPr>
            <a:normAutofit fontScale="90000"/>
          </a:bodyPr>
          <a:lstStyle/>
          <a:p>
            <a:pPr algn="ctr"/>
            <a:r>
              <a:rPr lang="en-US" dirty="0"/>
              <a:t>Development of a website of the "</a:t>
            </a:r>
            <a:r>
              <a:rPr lang="en-US" dirty="0" err="1"/>
              <a:t>Sorintex</a:t>
            </a:r>
            <a:r>
              <a:rPr lang="en-US" dirty="0"/>
              <a:t>" Association www.sorintex.md</a:t>
            </a:r>
            <a:endParaRPr lang="ru-RU" dirty="0"/>
          </a:p>
        </p:txBody>
      </p:sp>
      <p:pic>
        <p:nvPicPr>
          <p:cNvPr id="2097252" name="Picture 7"/>
          <p:cNvPicPr>
            <a:picLocks noChangeAspect="1"/>
          </p:cNvPicPr>
          <p:nvPr/>
        </p:nvPicPr>
        <p:blipFill>
          <a:blip r:embed="rId2"/>
          <a:stretch>
            <a:fillRect/>
          </a:stretch>
        </p:blipFill>
        <p:spPr>
          <a:xfrm>
            <a:off x="4351867" y="5042549"/>
            <a:ext cx="13732933" cy="7438672"/>
          </a:xfrm>
          <a:prstGeom prst="rect">
            <a:avLst/>
          </a:prstGeom>
        </p:spPr>
      </p:pic>
      <p:pic>
        <p:nvPicPr>
          <p:cNvPr id="209725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7" name="Title 1"/>
          <p:cNvSpPr>
            <a:spLocks noGrp="1"/>
          </p:cNvSpPr>
          <p:nvPr>
            <p:ph type="title"/>
          </p:nvPr>
        </p:nvSpPr>
        <p:spPr/>
        <p:txBody>
          <a:bodyPr/>
          <a:lstStyle/>
          <a:p>
            <a:pPr algn="ctr"/>
            <a:r>
              <a:rPr lang="en-US" dirty="0"/>
              <a:t>Activities carried out </a:t>
            </a:r>
          </a:p>
        </p:txBody>
      </p:sp>
      <p:sp>
        <p:nvSpPr>
          <p:cNvPr id="1048698" name="Text Placeholder 2"/>
          <p:cNvSpPr>
            <a:spLocks noGrp="1"/>
          </p:cNvSpPr>
          <p:nvPr>
            <p:ph type="body" idx="1"/>
          </p:nvPr>
        </p:nvSpPr>
        <p:spPr>
          <a:xfrm>
            <a:off x="9244541" y="3474798"/>
            <a:ext cx="8371246" cy="1152524"/>
          </a:xfrm>
        </p:spPr>
        <p:txBody>
          <a:bodyPr/>
          <a:lstStyle/>
          <a:p>
            <a:r>
              <a:rPr lang="en-US" dirty="0"/>
              <a:t>Completed projects: </a:t>
            </a:r>
          </a:p>
        </p:txBody>
      </p:sp>
      <p:sp>
        <p:nvSpPr>
          <p:cNvPr id="1048699" name="Content Placeholder 3"/>
          <p:cNvSpPr>
            <a:spLocks noGrp="1"/>
          </p:cNvSpPr>
          <p:nvPr>
            <p:ph sz="half" idx="2"/>
          </p:nvPr>
        </p:nvSpPr>
        <p:spPr>
          <a:xfrm>
            <a:off x="2083435" y="4480773"/>
            <a:ext cx="9875520" cy="6756400"/>
          </a:xfrm>
        </p:spPr>
        <p:txBody>
          <a:bodyPr>
            <a:normAutofit fontScale="82500" lnSpcReduction="10000"/>
          </a:bodyPr>
          <a:lstStyle/>
          <a:p>
            <a:r>
              <a:rPr lang="en-US" dirty="0"/>
              <a:t>TTH – LAB digitization of services</a:t>
            </a:r>
            <a:endParaRPr lang="ro-MD" dirty="0"/>
          </a:p>
          <a:p>
            <a:r>
              <a:rPr lang="en-US" dirty="0"/>
              <a:t>The lobby and advocacy platform through smart hub</a:t>
            </a:r>
            <a:endParaRPr lang="ro-MD" dirty="0"/>
          </a:p>
          <a:p>
            <a:r>
              <a:rPr lang="en-US" dirty="0"/>
              <a:t>Activity with Innovation Center Lithuania September 21 in Vilnius</a:t>
            </a:r>
            <a:endParaRPr lang="ro-MD" dirty="0"/>
          </a:p>
          <a:p>
            <a:r>
              <a:rPr lang="en-US" dirty="0"/>
              <a:t>November 21 in Chisinau</a:t>
            </a:r>
            <a:endParaRPr lang="ro-MD" dirty="0"/>
          </a:p>
          <a:p>
            <a:r>
              <a:rPr lang="en-US" dirty="0"/>
              <a:t>Euro Chamber 2022</a:t>
            </a:r>
            <a:endParaRPr lang="ro-MD" dirty="0"/>
          </a:p>
          <a:p>
            <a:r>
              <a:rPr lang="en-US" dirty="0"/>
              <a:t>Exchange of experience between Moldavian - Lithuanian companies</a:t>
            </a:r>
            <a:endParaRPr lang="ro-MD" dirty="0"/>
          </a:p>
          <a:p>
            <a:r>
              <a:rPr lang="en-US" dirty="0"/>
              <a:t>Innovation center</a:t>
            </a:r>
            <a:endParaRPr lang="ro-MD" dirty="0"/>
          </a:p>
          <a:p>
            <a:r>
              <a:rPr lang="en-US" dirty="0"/>
              <a:t>B2B in cooperation with RTTM</a:t>
            </a:r>
          </a:p>
          <a:p>
            <a:endParaRPr lang="en-US" dirty="0"/>
          </a:p>
          <a:p>
            <a:endParaRPr lang="en-US" dirty="0"/>
          </a:p>
        </p:txBody>
      </p:sp>
      <p:pic>
        <p:nvPicPr>
          <p:cNvPr id="2097254"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pic>
        <p:nvPicPr>
          <p:cNvPr id="2" name="Picture 1" descr="307000854_490054919798078_7081205597137348835_n"/>
          <p:cNvPicPr>
            <a:picLocks noChangeAspect="1"/>
          </p:cNvPicPr>
          <p:nvPr/>
        </p:nvPicPr>
        <p:blipFill>
          <a:blip r:embed="rId3"/>
          <a:stretch>
            <a:fillRect/>
          </a:stretch>
        </p:blipFill>
        <p:spPr>
          <a:xfrm>
            <a:off x="12976860" y="4480560"/>
            <a:ext cx="9753600" cy="7315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Moving Plastics and machine industry towards Circularity. Plan-C</a:t>
            </a:r>
            <a:r>
              <a:rPr lang="en-US" altLang="en-US"/>
              <a:t> project</a:t>
            </a:r>
          </a:p>
        </p:txBody>
      </p:sp>
      <p:sp>
        <p:nvSpPr>
          <p:cNvPr id="3" name="Text Placeholder 2"/>
          <p:cNvSpPr>
            <a:spLocks noGrp="1"/>
          </p:cNvSpPr>
          <p:nvPr>
            <p:ph type="body" idx="1"/>
          </p:nvPr>
        </p:nvSpPr>
        <p:spPr/>
        <p:txBody>
          <a:bodyPr/>
          <a:lstStyle/>
          <a:p>
            <a:r>
              <a:rPr lang="en-US" altLang="en-US"/>
              <a:t>About the project</a:t>
            </a:r>
          </a:p>
        </p:txBody>
      </p:sp>
      <p:sp>
        <p:nvSpPr>
          <p:cNvPr id="4" name="Content Placeholder 3"/>
          <p:cNvSpPr>
            <a:spLocks noGrp="1"/>
          </p:cNvSpPr>
          <p:nvPr>
            <p:ph sz="half" idx="2"/>
          </p:nvPr>
        </p:nvSpPr>
        <p:spPr/>
        <p:txBody>
          <a:bodyPr/>
          <a:lstStyle/>
          <a:p>
            <a:r>
              <a:rPr lang="en-US"/>
              <a:t>Project duration: 01.01. 2024 - 30.06 2026;</a:t>
            </a:r>
          </a:p>
          <a:p>
            <a:r>
              <a:rPr lang="en-US"/>
              <a:t>Mission: "Transformation of the PLASTICS and MACHINE INDUSTRY into a circular economy, using a design thinking methodology";</a:t>
            </a:r>
          </a:p>
          <a:p>
            <a:r>
              <a:rPr lang="en-US"/>
              <a:t>Project consortium, consisting of 14 partners from DE, AT, CZ, SK, HU, RS, BiH, RO, and MD;</a:t>
            </a:r>
          </a:p>
          <a:p>
            <a:r>
              <a:rPr lang="en-US" altLang="en-US"/>
              <a:t>Budjet for SORINTEX (Republic of Moldova): </a:t>
            </a:r>
          </a:p>
          <a:p>
            <a:r>
              <a:rPr lang="en-US" altLang="en-US"/>
              <a:t>92 000 EUR (18 400 co-financing)</a:t>
            </a:r>
          </a:p>
        </p:txBody>
      </p:sp>
      <p:pic>
        <p:nvPicPr>
          <p:cNvPr id="10" name="Content Placeholder 9" descr="image11"/>
          <p:cNvPicPr>
            <a:picLocks noGrp="1" noChangeAspect="1"/>
          </p:cNvPicPr>
          <p:nvPr>
            <p:ph sz="quarter" idx="4"/>
          </p:nvPr>
        </p:nvPicPr>
        <p:blipFill>
          <a:blip r:embed="rId2"/>
          <a:stretch>
            <a:fillRect/>
          </a:stretch>
        </p:blipFill>
        <p:spPr>
          <a:xfrm rot="5400000">
            <a:off x="12746990" y="4623435"/>
            <a:ext cx="9194165" cy="6896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Заголовок 1"/>
          <p:cNvSpPr>
            <a:spLocks noGrp="1"/>
          </p:cNvSpPr>
          <p:nvPr>
            <p:ph type="title"/>
          </p:nvPr>
        </p:nvSpPr>
        <p:spPr>
          <a:xfrm>
            <a:off x="2287232" y="502000"/>
            <a:ext cx="19809536" cy="2641600"/>
          </a:xfrm>
        </p:spPr>
        <p:txBody>
          <a:bodyPr>
            <a:noAutofit/>
          </a:bodyPr>
          <a:lstStyle/>
          <a:p>
            <a:pPr algn="ctr"/>
            <a:r>
              <a:rPr lang="en-US" sz="6000" dirty="0"/>
              <a:t>Signing of the Protocol/Agreement on the establishment of a regional cluster in light industry "SORINTEX"</a:t>
            </a:r>
            <a:endParaRPr lang="ru-RU" sz="6000" dirty="0">
              <a:latin typeface="Arial" panose="020B0604020202020204"/>
              <a:cs typeface="Arial" panose="020B0604020202020204"/>
            </a:endParaRPr>
          </a:p>
        </p:txBody>
      </p:sp>
      <p:sp>
        <p:nvSpPr>
          <p:cNvPr id="1048626" name="Объект 2"/>
          <p:cNvSpPr>
            <a:spLocks noGrp="1"/>
          </p:cNvSpPr>
          <p:nvPr>
            <p:ph idx="1"/>
          </p:nvPr>
        </p:nvSpPr>
        <p:spPr>
          <a:xfrm>
            <a:off x="1354668" y="3819833"/>
            <a:ext cx="20742100" cy="7761546"/>
          </a:xfrm>
        </p:spPr>
        <p:txBody>
          <a:bodyPr>
            <a:noAutofit/>
          </a:bodyPr>
          <a:lstStyle/>
          <a:p>
            <a:pPr algn="just">
              <a:buFont typeface="Arial" panose="020B0604020202020204" pitchFamily="34" charset="0"/>
              <a:buChar char="•"/>
            </a:pPr>
            <a:r>
              <a:rPr lang="en-US" sz="4800" dirty="0"/>
              <a:t>28 light industry enterprises: clothing, suppliers of raw materials, accessories, machinery, embroidery services, laundry, printing.</a:t>
            </a:r>
            <a:endParaRPr lang="ro-MD" sz="4800" dirty="0"/>
          </a:p>
          <a:p>
            <a:pPr algn="just">
              <a:buFont typeface="Arial" panose="020B0604020202020204" pitchFamily="34" charset="0"/>
              <a:buChar char="•"/>
            </a:pPr>
            <a:r>
              <a:rPr lang="en-US" sz="4800" dirty="0"/>
              <a:t>State authorities: Soroca District Council, Entrepreneurship Development Organization, National Employment Agency, North Regional Development Agency.</a:t>
            </a:r>
            <a:endParaRPr lang="ro-MD" sz="4800" dirty="0"/>
          </a:p>
          <a:p>
            <a:pPr algn="just">
              <a:buFont typeface="Arial" panose="020B0604020202020204" pitchFamily="34" charset="0"/>
              <a:buChar char="•"/>
            </a:pPr>
            <a:r>
              <a:rPr lang="en-US" sz="4800" dirty="0"/>
              <a:t>Education, research and innovation: Technical University of Moldova, Cooperative Commercial University of Moldova, Soroca Professional School, </a:t>
            </a:r>
            <a:r>
              <a:rPr lang="en-US" sz="4800" dirty="0" err="1"/>
              <a:t>Drochia</a:t>
            </a:r>
            <a:r>
              <a:rPr lang="en-US" sz="4800" dirty="0"/>
              <a:t> Professional School, Training Center, Balti Light Industry College.</a:t>
            </a:r>
            <a:endParaRPr lang="ro-MD" sz="4800" dirty="0"/>
          </a:p>
          <a:p>
            <a:pPr algn="just">
              <a:buFont typeface="Arial" panose="020B0604020202020204" pitchFamily="34" charset="0"/>
              <a:buChar char="•"/>
            </a:pPr>
            <a:r>
              <a:rPr lang="en-US" sz="4800" dirty="0"/>
              <a:t>Catalyst and consulting organizations: ProEntranse Consulting Agency, Soroca Business Incubator.</a:t>
            </a:r>
            <a:endParaRPr lang="ru-RU" sz="4800" dirty="0"/>
          </a:p>
        </p:txBody>
      </p:sp>
      <p:pic>
        <p:nvPicPr>
          <p:cNvPr id="2097189"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2" name="Title 6"/>
          <p:cNvSpPr>
            <a:spLocks noGrp="1"/>
          </p:cNvSpPr>
          <p:nvPr>
            <p:ph type="title"/>
          </p:nvPr>
        </p:nvSpPr>
        <p:spPr>
          <a:xfrm>
            <a:off x="3017520" y="3860799"/>
            <a:ext cx="17193336" cy="7450667"/>
          </a:xfrm>
        </p:spPr>
        <p:txBody>
          <a:bodyPr>
            <a:normAutofit fontScale="90000"/>
          </a:bodyPr>
          <a:lstStyle/>
          <a:p>
            <a:r>
              <a:rPr lang="en-US" sz="4900" dirty="0"/>
              <a:t>The member companies of the "</a:t>
            </a:r>
            <a:r>
              <a:rPr lang="en-US" sz="4900" dirty="0" err="1"/>
              <a:t>Sorintex</a:t>
            </a:r>
            <a:r>
              <a:rPr lang="en-US" sz="4900" dirty="0"/>
              <a:t>" Cluster are interested in establishing new long-term partnerships with other European clusters, fashion clothing companies, participating in international cooperation projects, implementing innovations and transferring modern technologies, they will also contribute to increasing the number of jobs and the supply of social capital for national small and medium-sized enterprises (SMEs)</a:t>
            </a:r>
            <a:br>
              <a:rPr lang="ro-MD" sz="4900" dirty="0"/>
            </a:br>
            <a:br>
              <a:rPr lang="en-US" sz="4900" dirty="0"/>
            </a:br>
            <a:r>
              <a:rPr lang="en-US" dirty="0"/>
              <a:t> </a:t>
            </a:r>
            <a:br>
              <a:rPr lang="en-US" dirty="0"/>
            </a:br>
            <a:endParaRPr lang="en-US" dirty="0"/>
          </a:p>
        </p:txBody>
      </p:sp>
      <p:sp>
        <p:nvSpPr>
          <p:cNvPr id="1048703" name="Content Placeholder 7"/>
          <p:cNvSpPr>
            <a:spLocks noGrp="1"/>
          </p:cNvSpPr>
          <p:nvPr>
            <p:ph idx="1"/>
          </p:nvPr>
        </p:nvSpPr>
        <p:spPr>
          <a:xfrm>
            <a:off x="5868479" y="2144683"/>
            <a:ext cx="13907499" cy="515389"/>
          </a:xfrm>
        </p:spPr>
        <p:txBody>
          <a:bodyPr>
            <a:noAutofit/>
          </a:bodyPr>
          <a:lstStyle/>
          <a:p>
            <a:pPr marL="0" indent="0" algn="ctr">
              <a:buNone/>
            </a:pPr>
            <a:r>
              <a:rPr lang="en-US" sz="6000" b="1" dirty="0">
                <a:solidFill>
                  <a:schemeClr val="accent1"/>
                </a:solidFill>
              </a:rPr>
              <a:t>Interest in cooperation</a:t>
            </a:r>
          </a:p>
        </p:txBody>
      </p:sp>
      <p:pic>
        <p:nvPicPr>
          <p:cNvPr id="2097255"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4" name="Shape 224" descr="Thank You"/>
          <p:cNvSpPr>
            <a:spLocks noGrp="1"/>
          </p:cNvSpPr>
          <p:nvPr>
            <p:ph type="ctrTitle"/>
          </p:nvPr>
        </p:nvSpPr>
        <p:spPr>
          <a:xfrm>
            <a:off x="1443622" y="2453313"/>
            <a:ext cx="21496756" cy="2546651"/>
          </a:xfrm>
          <a:prstGeom prst="rect">
            <a:avLst/>
          </a:prstGeom>
        </p:spPr>
        <p:txBody>
          <a:bodyPr anchor="b">
            <a:normAutofit fontScale="90000"/>
          </a:bodyPr>
          <a:lstStyle/>
          <a:p>
            <a:pPr algn="l"/>
            <a:r>
              <a:rPr lang="en-US" dirty="0"/>
              <a:t>Thank you for your attention</a:t>
            </a:r>
            <a:r>
              <a:rPr lang="ru-RU" dirty="0"/>
              <a:t>!</a:t>
            </a:r>
            <a:endParaRPr dirty="0"/>
          </a:p>
        </p:txBody>
      </p:sp>
      <p:sp>
        <p:nvSpPr>
          <p:cNvPr id="1048705" name="Shape 225" descr="AUTHOR NAME…"/>
          <p:cNvSpPr>
            <a:spLocks noGrp="1"/>
          </p:cNvSpPr>
          <p:nvPr>
            <p:ph type="subTitle" idx="1"/>
          </p:nvPr>
        </p:nvSpPr>
        <p:spPr>
          <a:xfrm>
            <a:off x="1443622" y="6372678"/>
            <a:ext cx="11696966" cy="3968942"/>
          </a:xfrm>
          <a:prstGeom prst="rect">
            <a:avLst/>
          </a:prstGeom>
        </p:spPr>
        <p:txBody>
          <a:bodyPr anchor="t">
            <a:normAutofit fontScale="25000" lnSpcReduction="20000"/>
          </a:bodyPr>
          <a:lstStyle/>
          <a:p>
            <a:pPr algn="l"/>
            <a:r>
              <a:rPr lang="en-US" sz="17600" dirty="0"/>
              <a:t>               </a:t>
            </a:r>
            <a:r>
              <a:rPr lang="en-US" sz="17600" dirty="0">
                <a:solidFill>
                  <a:srgbClr val="000000"/>
                </a:solidFill>
              </a:rPr>
              <a:t>     </a:t>
            </a:r>
            <a:r>
              <a:rPr lang="x-none" sz="17600" dirty="0">
                <a:solidFill>
                  <a:srgbClr val="000000"/>
                </a:solidFill>
              </a:rPr>
              <a:t>Andrei MiRZA</a:t>
            </a:r>
            <a:endParaRPr sz="17600" dirty="0">
              <a:solidFill>
                <a:srgbClr val="000000"/>
              </a:solidFill>
            </a:endParaRPr>
          </a:p>
          <a:p>
            <a:pPr algn="l">
              <a:defRPr sz="2800"/>
            </a:pPr>
            <a:r>
              <a:rPr lang="en-US" sz="12800" i="1" dirty="0"/>
              <a:t>President of the Association of Enterprises</a:t>
            </a:r>
            <a:r>
              <a:rPr lang="ro-MD" sz="12800" i="1" dirty="0"/>
              <a:t> </a:t>
            </a:r>
            <a:r>
              <a:rPr lang="en-US" sz="12800" i="1" dirty="0"/>
              <a:t>from Light Industry "SORINTEX„</a:t>
            </a:r>
            <a:endParaRPr lang="ro-MD" sz="12800" i="1" dirty="0"/>
          </a:p>
          <a:p>
            <a:pPr algn="l">
              <a:defRPr sz="2800"/>
            </a:pPr>
            <a:r>
              <a:rPr lang="en-US" sz="12800" i="1" dirty="0"/>
              <a:t>Contact</a:t>
            </a:r>
            <a:r>
              <a:rPr lang="ro-MD" sz="12800" i="1" dirty="0"/>
              <a:t>s</a:t>
            </a:r>
            <a:r>
              <a:rPr lang="en-US" sz="12800" i="1" dirty="0"/>
              <a:t>: R. Moldova,</a:t>
            </a:r>
            <a:r>
              <a:rPr lang="ro-MD" sz="12800" i="1" dirty="0"/>
              <a:t> City</a:t>
            </a:r>
            <a:r>
              <a:rPr lang="en-US" sz="12800" i="1" dirty="0"/>
              <a:t> Soroca, </a:t>
            </a:r>
          </a:p>
          <a:p>
            <a:pPr algn="l">
              <a:defRPr sz="2800"/>
            </a:pPr>
            <a:r>
              <a:rPr lang="en-US" sz="12800" i="1" dirty="0"/>
              <a:t>str. </a:t>
            </a:r>
            <a:r>
              <a:rPr lang="en-US" sz="12800" i="1" dirty="0" err="1"/>
              <a:t>Vasile</a:t>
            </a:r>
            <a:r>
              <a:rPr lang="en-US" sz="12800" i="1" dirty="0"/>
              <a:t> </a:t>
            </a:r>
            <a:r>
              <a:rPr lang="en-US" sz="12800" i="1" dirty="0" err="1"/>
              <a:t>Stroiescu</a:t>
            </a:r>
            <a:r>
              <a:rPr lang="en-US" sz="12800" i="1" dirty="0"/>
              <a:t>, 50, tel. +373-69210908,</a:t>
            </a:r>
          </a:p>
          <a:p>
            <a:pPr algn="l">
              <a:defRPr sz="2800"/>
            </a:pPr>
            <a:r>
              <a:rPr lang="en-US" sz="12800" i="1" dirty="0"/>
              <a:t>e-mail  </a:t>
            </a:r>
            <a:r>
              <a:rPr lang="en-US" sz="12800" i="1" dirty="0">
                <a:hlinkClick r:id="rId2"/>
              </a:rPr>
              <a:t>sorintex.soroca@gmail.com</a:t>
            </a:r>
            <a:r>
              <a:rPr lang="ro-RO" sz="12800" i="1" dirty="0"/>
              <a:t>,</a:t>
            </a:r>
            <a:endParaRPr lang="en-US" sz="12800" i="1" dirty="0"/>
          </a:p>
          <a:p>
            <a:pPr algn="l">
              <a:defRPr sz="2800"/>
            </a:pPr>
            <a:r>
              <a:rPr lang="en-US" sz="12800" i="1" dirty="0">
                <a:hlinkClick r:id="rId3"/>
              </a:rPr>
              <a:t>www.sorintex.md</a:t>
            </a:r>
            <a:r>
              <a:rPr lang="ro-RO" sz="12800" i="1" dirty="0"/>
              <a:t> </a:t>
            </a:r>
            <a:r>
              <a:rPr lang="en-US" sz="12800" i="1" dirty="0"/>
              <a:t> </a:t>
            </a:r>
          </a:p>
        </p:txBody>
      </p:sp>
      <p:pic>
        <p:nvPicPr>
          <p:cNvPr id="2097256" name="Picture 3"/>
          <p:cNvPicPr>
            <a:picLocks noChangeAspect="1"/>
          </p:cNvPicPr>
          <p:nvPr/>
        </p:nvPicPr>
        <p:blipFill>
          <a:blip r:embed="rId4"/>
          <a:stretch>
            <a:fillRect/>
          </a:stretch>
        </p:blipFill>
        <p:spPr>
          <a:xfrm>
            <a:off x="5064822" y="0"/>
            <a:ext cx="10777571" cy="2383665"/>
          </a:xfrm>
          <a:prstGeom prst="rect">
            <a:avLst/>
          </a:prstGeom>
        </p:spPr>
      </p:pic>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Заголовок 1"/>
          <p:cNvSpPr>
            <a:spLocks noGrp="1"/>
          </p:cNvSpPr>
          <p:nvPr>
            <p:ph type="title"/>
          </p:nvPr>
        </p:nvSpPr>
        <p:spPr>
          <a:xfrm>
            <a:off x="792988" y="1231899"/>
            <a:ext cx="19049492" cy="2006602"/>
          </a:xfrm>
        </p:spPr>
        <p:txBody>
          <a:bodyPr>
            <a:noAutofit/>
          </a:bodyPr>
          <a:lstStyle/>
          <a:p>
            <a:br>
              <a:rPr lang="en-US" sz="6000" dirty="0"/>
            </a:br>
            <a:br>
              <a:rPr lang="en-US" sz="6000" dirty="0"/>
            </a:br>
            <a:br>
              <a:rPr lang="en-US" sz="6000" dirty="0"/>
            </a:br>
            <a:br>
              <a:rPr lang="en-US" sz="6000" dirty="0"/>
            </a:br>
            <a:br>
              <a:rPr lang="en-US" sz="6000" dirty="0"/>
            </a:br>
            <a:br>
              <a:rPr lang="en-US" sz="6000" dirty="0"/>
            </a:br>
            <a:br>
              <a:rPr lang="en-US" sz="6000" dirty="0"/>
            </a:br>
            <a:br>
              <a:rPr lang="en-US" sz="6000" dirty="0"/>
            </a:br>
            <a:br>
              <a:rPr lang="en-US" sz="6000" dirty="0"/>
            </a:br>
            <a:br>
              <a:rPr lang="en-US" sz="6000" dirty="0"/>
            </a:br>
            <a:br>
              <a:rPr lang="en-US" sz="6000" dirty="0"/>
            </a:br>
            <a:br>
              <a:rPr lang="en-US" sz="6000" dirty="0"/>
            </a:br>
            <a:endParaRPr lang="ru-RU" sz="6000" dirty="0"/>
          </a:p>
        </p:txBody>
      </p:sp>
      <p:pic>
        <p:nvPicPr>
          <p:cNvPr id="2097180" name="Содержимое 8"/>
          <p:cNvPicPr>
            <a:picLocks noGrp="1" noChangeAspect="1"/>
          </p:cNvPicPr>
          <p:nvPr>
            <p:ph idx="1"/>
          </p:nvPr>
        </p:nvPicPr>
        <p:blipFill>
          <a:blip r:embed="rId3" cstate="print"/>
          <a:srcRect/>
          <a:stretch>
            <a:fillRect/>
          </a:stretch>
        </p:blipFill>
        <p:spPr bwMode="auto">
          <a:xfrm>
            <a:off x="12444204" y="3608067"/>
            <a:ext cx="6497211" cy="4320000"/>
          </a:xfrm>
          <a:prstGeom prst="rect">
            <a:avLst/>
          </a:prstGeom>
          <a:noFill/>
          <a:ln>
            <a:noFill/>
          </a:ln>
        </p:spPr>
      </p:pic>
      <p:pic>
        <p:nvPicPr>
          <p:cNvPr id="209718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60940" y="7928067"/>
            <a:ext cx="6300000" cy="4725000"/>
          </a:xfrm>
          <a:prstGeom prst="rect">
            <a:avLst/>
          </a:prstGeom>
          <a:noFill/>
          <a:ln w="9525">
            <a:noFill/>
            <a:miter lim="800000"/>
            <a:headEnd/>
            <a:tailEnd/>
          </a:ln>
        </p:spPr>
      </p:pic>
      <p:pic>
        <p:nvPicPr>
          <p:cNvPr id="2097182"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
        <p:nvSpPr>
          <p:cNvPr id="1048617" name="TextBox 6"/>
          <p:cNvSpPr txBox="1"/>
          <p:nvPr/>
        </p:nvSpPr>
        <p:spPr>
          <a:xfrm>
            <a:off x="655829" y="3886151"/>
            <a:ext cx="12194770" cy="3785652"/>
          </a:xfrm>
          <a:prstGeom prst="rect">
            <a:avLst/>
          </a:prstGeom>
          <a:noFill/>
        </p:spPr>
        <p:txBody>
          <a:bodyPr wrap="square">
            <a:spAutoFit/>
          </a:bodyPr>
          <a:lstStyle/>
          <a:p>
            <a:r>
              <a:rPr lang="ro-RO" sz="4800" dirty="0">
                <a:solidFill>
                  <a:schemeClr val="tx1">
                    <a:lumMod val="75000"/>
                    <a:lumOff val="25000"/>
                  </a:schemeClr>
                </a:solidFill>
              </a:rPr>
              <a:t>1. </a:t>
            </a:r>
            <a:r>
              <a:rPr lang="en-US" sz="4800" dirty="0">
                <a:solidFill>
                  <a:schemeClr val="tx1">
                    <a:lumMod val="75000"/>
                    <a:lumOff val="25000"/>
                  </a:schemeClr>
                </a:solidFill>
              </a:rPr>
              <a:t>Training with the participation of the legal expert "ProEntranse" (October 2018)</a:t>
            </a:r>
            <a:r>
              <a:rPr lang="ro-RO" sz="4800" dirty="0">
                <a:solidFill>
                  <a:schemeClr val="tx1">
                    <a:lumMod val="75000"/>
                    <a:lumOff val="25000"/>
                  </a:schemeClr>
                </a:solidFill>
              </a:rPr>
              <a:t>;</a:t>
            </a:r>
            <a:br>
              <a:rPr lang="en-US" sz="4800" dirty="0">
                <a:solidFill>
                  <a:schemeClr val="tx1">
                    <a:lumMod val="75000"/>
                    <a:lumOff val="25000"/>
                  </a:schemeClr>
                </a:solidFill>
              </a:rPr>
            </a:br>
            <a:br>
              <a:rPr lang="en-US" sz="4800" dirty="0">
                <a:solidFill>
                  <a:schemeClr val="tx1">
                    <a:lumMod val="75000"/>
                    <a:lumOff val="25000"/>
                  </a:schemeClr>
                </a:solidFill>
              </a:rPr>
            </a:br>
            <a:r>
              <a:rPr lang="en-US" sz="4800" dirty="0">
                <a:solidFill>
                  <a:schemeClr val="tx1">
                    <a:lumMod val="75000"/>
                    <a:lumOff val="25000"/>
                  </a:schemeClr>
                </a:solidFill>
              </a:rPr>
              <a:t>2. Internships and training offered by the TTH center (January 2019)</a:t>
            </a:r>
            <a:r>
              <a:rPr lang="ro-RO" sz="4800" dirty="0">
                <a:solidFill>
                  <a:schemeClr val="tx1">
                    <a:lumMod val="75000"/>
                    <a:lumOff val="25000"/>
                  </a:schemeClr>
                </a:solidFill>
              </a:rPr>
              <a:t>;</a:t>
            </a:r>
            <a:endParaRPr lang="en-US" sz="4800" dirty="0">
              <a:solidFill>
                <a:schemeClr val="tx1">
                  <a:lumMod val="75000"/>
                  <a:lumOff val="25000"/>
                </a:schemeClr>
              </a:solidFill>
            </a:endParaRPr>
          </a:p>
        </p:txBody>
      </p:sp>
      <p:sp>
        <p:nvSpPr>
          <p:cNvPr id="1048618" name="TextBox 7"/>
          <p:cNvSpPr txBox="1"/>
          <p:nvPr/>
        </p:nvSpPr>
        <p:spPr>
          <a:xfrm>
            <a:off x="2427316" y="1334765"/>
            <a:ext cx="19867419" cy="3785652"/>
          </a:xfrm>
          <a:prstGeom prst="rect">
            <a:avLst/>
          </a:prstGeom>
          <a:noFill/>
        </p:spPr>
        <p:txBody>
          <a:bodyPr wrap="square">
            <a:spAutoFit/>
          </a:bodyPr>
          <a:lstStyle/>
          <a:p>
            <a:pPr algn="ctr"/>
            <a:r>
              <a:rPr lang="en-US" sz="4800" b="1" dirty="0">
                <a:solidFill>
                  <a:schemeClr val="tx1">
                    <a:lumMod val="75000"/>
                    <a:lumOff val="25000"/>
                  </a:schemeClr>
                </a:solidFill>
              </a:rPr>
              <a:t>Legal support for the initial phase of registration of the Association "</a:t>
            </a:r>
            <a:r>
              <a:rPr lang="en-US" sz="4800" b="1" dirty="0" err="1">
                <a:solidFill>
                  <a:schemeClr val="tx1">
                    <a:lumMod val="75000"/>
                    <a:lumOff val="25000"/>
                  </a:schemeClr>
                </a:solidFill>
              </a:rPr>
              <a:t>Sorintex</a:t>
            </a:r>
            <a:r>
              <a:rPr lang="en-US" sz="4800" b="1" dirty="0">
                <a:solidFill>
                  <a:schemeClr val="tx1">
                    <a:lumMod val="75000"/>
                    <a:lumOff val="25000"/>
                  </a:schemeClr>
                </a:solidFill>
              </a:rPr>
              <a:t>" - the management entity of the Cluster through the activities in T</a:t>
            </a:r>
            <a:r>
              <a:rPr lang="ro-MD" sz="4800" b="1" dirty="0" err="1">
                <a:solidFill>
                  <a:schemeClr val="tx1">
                    <a:lumMod val="75000"/>
                    <a:lumOff val="25000"/>
                  </a:schemeClr>
                </a:solidFill>
              </a:rPr>
              <a:t>echno</a:t>
            </a:r>
            <a:r>
              <a:rPr lang="ro-MD" sz="4800" b="1" dirty="0">
                <a:solidFill>
                  <a:schemeClr val="tx1">
                    <a:lumMod val="75000"/>
                    <a:lumOff val="25000"/>
                  </a:schemeClr>
                </a:solidFill>
              </a:rPr>
              <a:t> Textile HUB (TTH) Soroca</a:t>
            </a:r>
            <a:r>
              <a:rPr lang="en-US" sz="4800" b="1" dirty="0">
                <a:solidFill>
                  <a:schemeClr val="tx1">
                    <a:lumMod val="75000"/>
                    <a:lumOff val="25000"/>
                  </a:schemeClr>
                </a:solidFill>
              </a:rPr>
              <a:t>.</a:t>
            </a:r>
            <a:br>
              <a:rPr lang="en-US" sz="4800" dirty="0">
                <a:solidFill>
                  <a:schemeClr val="tx1">
                    <a:lumMod val="75000"/>
                    <a:lumOff val="25000"/>
                  </a:schemeClr>
                </a:solidFill>
              </a:rPr>
            </a:br>
            <a:br>
              <a:rPr lang="en-US" sz="4800" dirty="0">
                <a:solidFill>
                  <a:schemeClr val="tx1">
                    <a:lumMod val="75000"/>
                    <a:lumOff val="25000"/>
                  </a:schemeClr>
                </a:solidFill>
              </a:rPr>
            </a:br>
            <a:endParaRPr lang="en-US" sz="4800" dirty="0">
              <a:solidFill>
                <a:schemeClr val="tx1">
                  <a:lumMod val="75000"/>
                  <a:lumOff val="2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Title 1"/>
          <p:cNvSpPr>
            <a:spLocks noGrp="1"/>
          </p:cNvSpPr>
          <p:nvPr>
            <p:ph type="title"/>
          </p:nvPr>
        </p:nvSpPr>
        <p:spPr>
          <a:xfrm>
            <a:off x="1354669" y="684784"/>
            <a:ext cx="22487464" cy="2641600"/>
          </a:xfrm>
        </p:spPr>
        <p:txBody>
          <a:bodyPr/>
          <a:lstStyle/>
          <a:p>
            <a:r>
              <a:rPr lang="en-US" dirty="0"/>
              <a:t>The purpose of creating the SORINTEX cluster</a:t>
            </a:r>
          </a:p>
        </p:txBody>
      </p:sp>
      <p:sp>
        <p:nvSpPr>
          <p:cNvPr id="1048601" name="Content Placeholder 2"/>
          <p:cNvSpPr>
            <a:spLocks noGrp="1"/>
          </p:cNvSpPr>
          <p:nvPr>
            <p:ph idx="1"/>
          </p:nvPr>
        </p:nvSpPr>
        <p:spPr>
          <a:xfrm>
            <a:off x="1354668" y="4936321"/>
            <a:ext cx="17193336" cy="7761546"/>
          </a:xfrm>
        </p:spPr>
        <p:txBody>
          <a:bodyPr>
            <a:normAutofit/>
          </a:bodyPr>
          <a:lstStyle/>
          <a:p>
            <a:pPr>
              <a:buFont typeface="Arial" panose="020B0604020202020204" pitchFamily="34" charset="0"/>
              <a:buChar char="•"/>
            </a:pPr>
            <a:r>
              <a:rPr lang="en-US" dirty="0"/>
              <a:t>Our goal was to create a broad partnership to support clothing and textile companies;</a:t>
            </a:r>
            <a:endParaRPr lang="ro-MD" dirty="0"/>
          </a:p>
          <a:p>
            <a:pPr>
              <a:buFont typeface="Arial" panose="020B0604020202020204" pitchFamily="34" charset="0"/>
              <a:buChar char="•"/>
            </a:pPr>
            <a:r>
              <a:rPr lang="en-US" dirty="0"/>
              <a:t>economic development tool, to initiate innovation, competitiveness and new business models for companies;</a:t>
            </a:r>
            <a:endParaRPr lang="ro-MD" dirty="0"/>
          </a:p>
          <a:p>
            <a:pPr>
              <a:buFont typeface="Arial" panose="020B0604020202020204" pitchFamily="34" charset="0"/>
              <a:buChar char="•"/>
            </a:pPr>
            <a:r>
              <a:rPr lang="en-US" dirty="0"/>
              <a:t>for increasing the competitiveness of enterprises;</a:t>
            </a:r>
            <a:endParaRPr lang="ro-MD" dirty="0"/>
          </a:p>
          <a:p>
            <a:pPr>
              <a:buFont typeface="Arial" panose="020B0604020202020204" pitchFamily="34" charset="0"/>
              <a:buChar char="•"/>
            </a:pPr>
            <a:r>
              <a:rPr lang="en-US" dirty="0"/>
              <a:t>research and development capabilities for members;</a:t>
            </a:r>
            <a:endParaRPr lang="ro-MD" dirty="0"/>
          </a:p>
          <a:p>
            <a:pPr>
              <a:buFont typeface="Arial" panose="020B0604020202020204" pitchFamily="34" charset="0"/>
              <a:buChar char="•"/>
            </a:pPr>
            <a:r>
              <a:rPr lang="en-US" dirty="0"/>
              <a:t>access to new markets;</a:t>
            </a:r>
            <a:endParaRPr lang="ro-MD" dirty="0"/>
          </a:p>
          <a:p>
            <a:pPr>
              <a:buFont typeface="Arial" panose="020B0604020202020204" pitchFamily="34" charset="0"/>
              <a:buChar char="•"/>
            </a:pPr>
            <a:r>
              <a:rPr lang="en-US" dirty="0"/>
              <a:t>access to financing opportunities;</a:t>
            </a:r>
            <a:endParaRPr lang="ro-MD" dirty="0"/>
          </a:p>
          <a:p>
            <a:pPr>
              <a:buFont typeface="Arial" panose="020B0604020202020204" pitchFamily="34" charset="0"/>
              <a:buChar char="•"/>
            </a:pPr>
            <a:r>
              <a:rPr lang="en-US" dirty="0"/>
              <a:t>Ensuring financial sustainability by connecting to international platforms</a:t>
            </a:r>
            <a:r>
              <a:rPr lang="ro-MD" dirty="0"/>
              <a:t>.</a:t>
            </a:r>
            <a:endParaRPr lang="en-US" dirty="0">
              <a:solidFill>
                <a:srgbClr val="333333"/>
              </a:solidFill>
              <a:latin typeface="Tahoma" panose="020B0604030504040204" pitchFamily="34" charset="0"/>
            </a:endParaRPr>
          </a:p>
          <a:p>
            <a:endParaRPr lang="en-US" dirty="0"/>
          </a:p>
          <a:p>
            <a:endParaRPr lang="en-US" dirty="0"/>
          </a:p>
        </p:txBody>
      </p:sp>
      <p:pic>
        <p:nvPicPr>
          <p:cNvPr id="2097160"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Заголовок 1"/>
          <p:cNvSpPr>
            <a:spLocks noGrp="1"/>
          </p:cNvSpPr>
          <p:nvPr>
            <p:ph type="title"/>
          </p:nvPr>
        </p:nvSpPr>
        <p:spPr>
          <a:xfrm>
            <a:off x="2003141" y="67456"/>
            <a:ext cx="18383947" cy="3493146"/>
          </a:xfrm>
        </p:spPr>
        <p:txBody>
          <a:bodyPr>
            <a:normAutofit/>
          </a:bodyPr>
          <a:lstStyle/>
          <a:p>
            <a:pPr algn="ctr"/>
            <a:r>
              <a:rPr lang="en-US" sz="6000" b="1" dirty="0">
                <a:latin typeface="Arial" panose="020B0604020202020204"/>
                <a:cs typeface="Arial" panose="020B0604020202020204"/>
              </a:rPr>
              <a:t>Participation in the Romanian-Hungarian </a:t>
            </a:r>
            <a:r>
              <a:rPr lang="en-US" sz="6000" b="1" dirty="0" err="1">
                <a:latin typeface="Arial" panose="020B0604020202020204"/>
                <a:cs typeface="Arial" panose="020B0604020202020204"/>
              </a:rPr>
              <a:t>Oragea</a:t>
            </a:r>
            <a:r>
              <a:rPr lang="en-US" sz="6000" b="1" dirty="0">
                <a:latin typeface="Arial" panose="020B0604020202020204"/>
                <a:cs typeface="Arial" panose="020B0604020202020204"/>
              </a:rPr>
              <a:t>-Debrecen international conference on 20-22.11.2018.    </a:t>
            </a:r>
            <a:endParaRPr lang="ru-RU" sz="6000" b="1" dirty="0">
              <a:latin typeface="Arial" panose="020B0604020202020204"/>
              <a:cs typeface="Arial" panose="020B0604020202020204"/>
            </a:endParaRPr>
          </a:p>
        </p:txBody>
      </p:sp>
      <p:pic>
        <p:nvPicPr>
          <p:cNvPr id="2097152"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93994" y="3560602"/>
            <a:ext cx="7318779" cy="5489085"/>
          </a:xfrm>
        </p:spPr>
      </p:pic>
      <p:pic>
        <p:nvPicPr>
          <p:cNvPr id="2097153"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603" y="2729848"/>
            <a:ext cx="10979095" cy="7150593"/>
          </a:xfrm>
          <a:prstGeom prst="rect">
            <a:avLst/>
          </a:prstGeom>
          <a:scene3d>
            <a:camera prst="orthographicFront">
              <a:rot lat="0" lon="18000000" rev="16200000"/>
            </a:camera>
            <a:lightRig rig="threePt" dir="t"/>
          </a:scene3d>
        </p:spPr>
      </p:pic>
      <p:pic>
        <p:nvPicPr>
          <p:cNvPr id="2097154" name="Рисунок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20382" y="7753662"/>
            <a:ext cx="6408000" cy="4806000"/>
          </a:xfrm>
          <a:prstGeom prst="rect">
            <a:avLst/>
          </a:prstGeom>
        </p:spPr>
      </p:pic>
      <p:pic>
        <p:nvPicPr>
          <p:cNvPr id="2097155" name="Picture 2" descr="C:\Users\Dell\Desktop\Activitatea 3 schimb de experienta\IMG_024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76578" y="7955818"/>
            <a:ext cx="6240000" cy="4680000"/>
          </a:xfrm>
          <a:prstGeom prst="rect">
            <a:avLst/>
          </a:prstGeom>
          <a:noFill/>
        </p:spPr>
      </p:pic>
      <p:pic>
        <p:nvPicPr>
          <p:cNvPr id="2097156"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5476578" cy="12112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Заголовок 1"/>
          <p:cNvSpPr>
            <a:spLocks noGrp="1"/>
          </p:cNvSpPr>
          <p:nvPr>
            <p:ph type="title"/>
          </p:nvPr>
        </p:nvSpPr>
        <p:spPr>
          <a:xfrm>
            <a:off x="4014740" y="731140"/>
            <a:ext cx="17193336" cy="2022840"/>
          </a:xfrm>
        </p:spPr>
        <p:txBody>
          <a:bodyPr>
            <a:normAutofit/>
          </a:bodyPr>
          <a:lstStyle/>
          <a:p>
            <a:pPr algn="ctr"/>
            <a:r>
              <a:rPr lang="en-US" sz="6000" dirty="0"/>
              <a:t>Exchange of experience with other clusters.</a:t>
            </a:r>
            <a:endParaRPr lang="ru-RU" sz="6000" dirty="0"/>
          </a:p>
        </p:txBody>
      </p:sp>
      <p:sp>
        <p:nvSpPr>
          <p:cNvPr id="1048598" name="Текст 2"/>
          <p:cNvSpPr>
            <a:spLocks noGrp="1"/>
          </p:cNvSpPr>
          <p:nvPr>
            <p:ph type="body" idx="1"/>
          </p:nvPr>
        </p:nvSpPr>
        <p:spPr>
          <a:xfrm>
            <a:off x="1849417" y="4055375"/>
            <a:ext cx="8371246" cy="1152524"/>
          </a:xfrm>
        </p:spPr>
        <p:txBody>
          <a:bodyPr>
            <a:normAutofit fontScale="97500" lnSpcReduction="10000"/>
          </a:bodyPr>
          <a:lstStyle/>
          <a:p>
            <a:pPr algn="ctr"/>
            <a:r>
              <a:rPr lang="en-US" dirty="0" err="1"/>
              <a:t>Astrico</a:t>
            </a:r>
            <a:r>
              <a:rPr lang="en-US" dirty="0"/>
              <a:t> North-</a:t>
            </a:r>
            <a:r>
              <a:rPr lang="en-US" dirty="0" err="1"/>
              <a:t>EastPiatra</a:t>
            </a:r>
            <a:r>
              <a:rPr lang="en-US" dirty="0"/>
              <a:t> </a:t>
            </a:r>
            <a:r>
              <a:rPr lang="en-US" dirty="0" err="1"/>
              <a:t>Neamt</a:t>
            </a:r>
            <a:r>
              <a:rPr lang="en-US" dirty="0"/>
              <a:t>, Romania</a:t>
            </a:r>
            <a:endParaRPr lang="ru-RU" dirty="0"/>
          </a:p>
        </p:txBody>
      </p:sp>
      <p:pic>
        <p:nvPicPr>
          <p:cNvPr id="2097157" name="Picture 2" descr="C:\Users\Dell\Desktop\Activitatea 3 schimb de experienta\IMG_0493.JPG"/>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2915040" y="6006487"/>
            <a:ext cx="6240000" cy="4680000"/>
          </a:xfrm>
          <a:prstGeom prst="rect">
            <a:avLst/>
          </a:prstGeom>
          <a:noFill/>
          <a:scene3d>
            <a:camera prst="orthographicFront">
              <a:rot lat="0" lon="0" rev="16200000"/>
            </a:camera>
            <a:lightRig rig="threePt" dir="t"/>
          </a:scene3d>
        </p:spPr>
      </p:pic>
      <p:sp>
        <p:nvSpPr>
          <p:cNvPr id="1048599" name="Текст 4"/>
          <p:cNvSpPr>
            <a:spLocks noGrp="1"/>
          </p:cNvSpPr>
          <p:nvPr>
            <p:ph type="body" sz="quarter" idx="3"/>
          </p:nvPr>
        </p:nvSpPr>
        <p:spPr>
          <a:xfrm>
            <a:off x="14362384" y="3909904"/>
            <a:ext cx="8371236" cy="1152524"/>
          </a:xfrm>
        </p:spPr>
        <p:txBody>
          <a:bodyPr>
            <a:normAutofit fontScale="97500" lnSpcReduction="10000"/>
          </a:bodyPr>
          <a:lstStyle/>
          <a:p>
            <a:pPr algn="ctr"/>
            <a:r>
              <a:rPr lang="en-US" dirty="0"/>
              <a:t>Romanian Textile </a:t>
            </a:r>
            <a:r>
              <a:rPr lang="en-US" dirty="0" err="1"/>
              <a:t>AssociationConcept</a:t>
            </a:r>
            <a:r>
              <a:rPr lang="en-US" dirty="0"/>
              <a:t>, Bucharest.</a:t>
            </a:r>
            <a:endParaRPr lang="ru-RU" dirty="0"/>
          </a:p>
        </p:txBody>
      </p:sp>
      <p:pic>
        <p:nvPicPr>
          <p:cNvPr id="2097158" name="Picture 3" descr="C:\Users\Dell\Desktop\Activitatea 3 schimb de experienta\foto cluster.JPG"/>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tretch>
            <a:fillRect/>
          </a:stretch>
        </p:blipFill>
        <p:spPr bwMode="auto">
          <a:xfrm>
            <a:off x="14599487" y="5207899"/>
            <a:ext cx="8370887" cy="6277176"/>
          </a:xfrm>
          <a:prstGeom prst="rect">
            <a:avLst/>
          </a:prstGeom>
          <a:noFill/>
        </p:spPr>
      </p:pic>
      <p:pic>
        <p:nvPicPr>
          <p:cNvPr id="2097159"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Заголовок 1"/>
          <p:cNvSpPr>
            <a:spLocks noGrp="1"/>
          </p:cNvSpPr>
          <p:nvPr>
            <p:ph type="title"/>
          </p:nvPr>
        </p:nvSpPr>
        <p:spPr>
          <a:xfrm>
            <a:off x="1354668" y="1032432"/>
            <a:ext cx="19333632" cy="2641600"/>
          </a:xfrm>
        </p:spPr>
        <p:txBody>
          <a:bodyPr>
            <a:normAutofit/>
          </a:bodyPr>
          <a:lstStyle/>
          <a:p>
            <a:pPr algn="ctr"/>
            <a:r>
              <a:rPr lang="en-US" dirty="0"/>
              <a:t>Promotion of the cluster at national and international level.</a:t>
            </a:r>
            <a:endParaRPr lang="ru-RU" dirty="0"/>
          </a:p>
        </p:txBody>
      </p:sp>
      <p:sp>
        <p:nvSpPr>
          <p:cNvPr id="1048613" name="Текст 2"/>
          <p:cNvSpPr>
            <a:spLocks noGrp="1"/>
          </p:cNvSpPr>
          <p:nvPr>
            <p:ph type="body" idx="1"/>
          </p:nvPr>
        </p:nvSpPr>
        <p:spPr>
          <a:xfrm>
            <a:off x="1113330" y="9354766"/>
            <a:ext cx="5893732" cy="1152524"/>
          </a:xfrm>
        </p:spPr>
        <p:txBody>
          <a:bodyPr/>
          <a:lstStyle/>
          <a:p>
            <a:r>
              <a:rPr lang="en-US" dirty="0"/>
              <a:t>Business Weak 2018</a:t>
            </a:r>
            <a:endParaRPr lang="ru-RU" dirty="0"/>
          </a:p>
        </p:txBody>
      </p:sp>
      <p:sp>
        <p:nvSpPr>
          <p:cNvPr id="1048614" name="Текст 4"/>
          <p:cNvSpPr>
            <a:spLocks noGrp="1"/>
          </p:cNvSpPr>
          <p:nvPr>
            <p:ph type="body" sz="quarter" idx="3"/>
          </p:nvPr>
        </p:nvSpPr>
        <p:spPr>
          <a:xfrm>
            <a:off x="7746212" y="5297489"/>
            <a:ext cx="5872482" cy="1152524"/>
          </a:xfrm>
        </p:spPr>
        <p:txBody>
          <a:bodyPr/>
          <a:lstStyle/>
          <a:p>
            <a:r>
              <a:rPr lang="en-US" dirty="0" err="1"/>
              <a:t>Tanex</a:t>
            </a:r>
            <a:r>
              <a:rPr lang="en-US" dirty="0"/>
              <a:t> </a:t>
            </a:r>
            <a:r>
              <a:rPr lang="en-US" dirty="0" err="1"/>
              <a:t>Bucuresti</a:t>
            </a:r>
            <a:endParaRPr lang="ru-RU" dirty="0"/>
          </a:p>
        </p:txBody>
      </p:sp>
      <p:sp>
        <p:nvSpPr>
          <p:cNvPr id="1048615" name="Текст 6"/>
          <p:cNvSpPr>
            <a:spLocks noGrp="1"/>
          </p:cNvSpPr>
          <p:nvPr>
            <p:ph type="body" sz="quarter" idx="13"/>
          </p:nvPr>
        </p:nvSpPr>
        <p:spPr>
          <a:xfrm>
            <a:off x="15573676" y="9659273"/>
            <a:ext cx="5380606" cy="2853403"/>
          </a:xfrm>
        </p:spPr>
        <p:txBody>
          <a:bodyPr/>
          <a:lstStyle/>
          <a:p>
            <a:r>
              <a:rPr lang="en-US" dirty="0"/>
              <a:t>European Conference of Bucharest clusters</a:t>
            </a:r>
            <a:endParaRPr lang="ru-RU" dirty="0"/>
          </a:p>
        </p:txBody>
      </p:sp>
      <p:pic>
        <p:nvPicPr>
          <p:cNvPr id="2097161" name="Picture 2" descr="C:\Users\Dell\Desktop\Activitatea 2\IMG_0352.JPG"/>
          <p:cNvPicPr>
            <a:picLocks noChangeAspect="1" noChangeArrowheads="1"/>
          </p:cNvPicPr>
          <p:nvPr/>
        </p:nvPicPr>
        <p:blipFill>
          <a:blip r:embed="rId2" cstate="screen">
            <a:extLst>
              <a:ext uri="{28A0092B-C50C-407E-A947-70E740481C1C}">
                <a14:useLocalDpi xmlns:a14="http://schemas.microsoft.com/office/drawing/2010/main"/>
              </a:ext>
            </a:extLst>
          </a:blip>
          <a:srcRect l="-984" r="-2390"/>
          <a:stretch>
            <a:fillRect/>
          </a:stretch>
        </p:blipFill>
        <p:spPr bwMode="auto">
          <a:xfrm>
            <a:off x="1113330" y="4234938"/>
            <a:ext cx="6632882" cy="4812200"/>
          </a:xfrm>
          <a:prstGeom prst="rect">
            <a:avLst/>
          </a:prstGeom>
          <a:noFill/>
        </p:spPr>
      </p:pic>
      <p:pic>
        <p:nvPicPr>
          <p:cNvPr id="2097162" name="Picture 3" descr="C:\Users\Dell\Desktop\Activitatea 1.4\IMG_088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7318" y="6900863"/>
            <a:ext cx="7482417" cy="5611813"/>
          </a:xfrm>
          <a:prstGeom prst="rect">
            <a:avLst/>
          </a:prstGeom>
          <a:noFill/>
        </p:spPr>
      </p:pic>
      <p:pic>
        <p:nvPicPr>
          <p:cNvPr id="2097163" name="Picture 5" descr="C:\Users\Dell\Desktop\Activitatea 3 schimb de experienta\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64" name="Picture 6" descr="C:\Users\Dell\Desktop\Activitatea 3 schimb de experienta\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65" name="Picture 7" descr="C:\Users\Dell\Desktop\Activitatea 3 schimb de experienta\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76875" y="3614738"/>
            <a:ext cx="130175" cy="85725"/>
          </a:xfrm>
          <a:prstGeom prst="rect">
            <a:avLst/>
          </a:prstGeom>
          <a:noFill/>
        </p:spPr>
      </p:pic>
      <p:pic>
        <p:nvPicPr>
          <p:cNvPr id="2097166" name="Picture 8" descr="C:\Users\Dell\Desktop\Activitatea 3 schimb de experienta\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67" name="Picture 9" descr="C:\Users\Dell\Desktop\Activitatea 3 schimb de experienta\_MG_36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68" name="Picture 10" descr="C:\Users\Dell\Desktop\Activitatea 3 schimb de experienta\_MG_36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69" name="Picture 11" descr="C:\Users\Dell\Desktop\Activitatea 3 schimb de experienta\_MG_36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0" name="Picture 12" descr="C:\Users\Dell\Desktop\Activitatea 3 schimb de experienta\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1" name="Picture 13" descr="C:\Users\Dell\Desktop\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2" name="Picture 14" descr="C:\Users\Dell\Desktop\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40150" y="6450013"/>
            <a:ext cx="130175" cy="85725"/>
          </a:xfrm>
          <a:prstGeom prst="rect">
            <a:avLst/>
          </a:prstGeom>
          <a:noFill/>
        </p:spPr>
      </p:pic>
      <p:pic>
        <p:nvPicPr>
          <p:cNvPr id="2097173" name="Picture 14" descr="C:\Users\Dell\Desktop\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92550" y="6602413"/>
            <a:ext cx="130175" cy="85725"/>
          </a:xfrm>
          <a:prstGeom prst="rect">
            <a:avLst/>
          </a:prstGeom>
          <a:noFill/>
        </p:spPr>
      </p:pic>
      <p:pic>
        <p:nvPicPr>
          <p:cNvPr id="2097174" name="Picture 15" descr="C:\Users\Dell\Desktop\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5" name="Picture 16" descr="C:\Users\Dell\Desktop\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6" name="Picture 17" descr="C:\Users\Dell\Desktop\Foto Cluster Bucurest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7" name="Picture 18" descr="C:\Users\Dell\Desktop\Activitatea 3 schimb de experienta\_MG_356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126913" y="6815138"/>
            <a:ext cx="130175" cy="85725"/>
          </a:xfrm>
          <a:prstGeom prst="rect">
            <a:avLst/>
          </a:prstGeom>
          <a:noFill/>
        </p:spPr>
      </p:pic>
      <p:pic>
        <p:nvPicPr>
          <p:cNvPr id="2097178" name="Picture 19"/>
          <p:cNvPicPr>
            <a:picLocks noChangeAspect="1" noChangeArrowheads="1"/>
          </p:cNvPicPr>
          <p:nvPr/>
        </p:nvPicPr>
        <p:blipFill>
          <a:blip r:embed="rId7" cstate="screen">
            <a:extLst>
              <a:ext uri="{28A0092B-C50C-407E-A947-70E740481C1C}">
                <a14:useLocalDpi xmlns:a14="http://schemas.microsoft.com/office/drawing/2010/main"/>
              </a:ext>
            </a:extLst>
          </a:blip>
          <a:srcRect l="-456"/>
          <a:stretch>
            <a:fillRect/>
          </a:stretch>
        </p:blipFill>
        <p:spPr bwMode="auto">
          <a:xfrm>
            <a:off x="15559687" y="2564093"/>
            <a:ext cx="4837204" cy="7142676"/>
          </a:xfrm>
          <a:prstGeom prst="rect">
            <a:avLst/>
          </a:prstGeom>
          <a:noFill/>
          <a:ln w="9525">
            <a:noFill/>
            <a:miter lim="800000"/>
            <a:headEnd/>
            <a:tailEnd/>
          </a:ln>
          <a:effectLst/>
        </p:spPr>
      </p:pic>
      <p:pic>
        <p:nvPicPr>
          <p:cNvPr id="2097179"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Заголовок 1"/>
          <p:cNvSpPr>
            <a:spLocks noGrp="1"/>
          </p:cNvSpPr>
          <p:nvPr>
            <p:ph type="title"/>
          </p:nvPr>
        </p:nvSpPr>
        <p:spPr/>
        <p:txBody>
          <a:bodyPr>
            <a:normAutofit/>
          </a:bodyPr>
          <a:lstStyle/>
          <a:p>
            <a:pPr algn="ctr"/>
            <a:r>
              <a:rPr lang="en-US" sz="6000" dirty="0"/>
              <a:t>International conferences of clusters in Bucharest and Cluj-Napoca, Romania.</a:t>
            </a:r>
            <a:endParaRPr lang="ru-RU" sz="6000" dirty="0"/>
          </a:p>
        </p:txBody>
      </p:sp>
      <p:sp>
        <p:nvSpPr>
          <p:cNvPr id="1048622" name="Текст 2"/>
          <p:cNvSpPr>
            <a:spLocks noGrp="1"/>
          </p:cNvSpPr>
          <p:nvPr>
            <p:ph type="body" idx="1"/>
          </p:nvPr>
        </p:nvSpPr>
        <p:spPr>
          <a:xfrm>
            <a:off x="1354668" y="7025476"/>
            <a:ext cx="5893732" cy="1152524"/>
          </a:xfrm>
        </p:spPr>
        <p:txBody>
          <a:bodyPr/>
          <a:lstStyle/>
          <a:p>
            <a:r>
              <a:rPr lang="en-US" dirty="0"/>
              <a:t>Buc</a:t>
            </a:r>
            <a:r>
              <a:rPr lang="ro-MD" dirty="0" err="1"/>
              <a:t>harest</a:t>
            </a:r>
            <a:r>
              <a:rPr lang="ru-RU" dirty="0"/>
              <a:t>, 05.2019</a:t>
            </a:r>
          </a:p>
        </p:txBody>
      </p:sp>
      <p:sp>
        <p:nvSpPr>
          <p:cNvPr id="1048623" name="Текст 4"/>
          <p:cNvSpPr>
            <a:spLocks noGrp="1"/>
          </p:cNvSpPr>
          <p:nvPr>
            <p:ph type="body" sz="quarter" idx="3"/>
          </p:nvPr>
        </p:nvSpPr>
        <p:spPr/>
        <p:txBody>
          <a:bodyPr/>
          <a:lstStyle/>
          <a:p>
            <a:endParaRPr lang="ru-RU" dirty="0"/>
          </a:p>
          <a:p>
            <a:r>
              <a:rPr lang="en-US" dirty="0"/>
              <a:t>Buc</a:t>
            </a:r>
            <a:r>
              <a:rPr lang="ro-MD" dirty="0" err="1"/>
              <a:t>harest</a:t>
            </a:r>
            <a:r>
              <a:rPr lang="ru-RU" dirty="0"/>
              <a:t>, 05.2019</a:t>
            </a:r>
          </a:p>
        </p:txBody>
      </p:sp>
      <p:sp>
        <p:nvSpPr>
          <p:cNvPr id="1048624" name="Текст 6"/>
          <p:cNvSpPr>
            <a:spLocks noGrp="1"/>
          </p:cNvSpPr>
          <p:nvPr>
            <p:ph type="body" sz="quarter" idx="13"/>
          </p:nvPr>
        </p:nvSpPr>
        <p:spPr>
          <a:xfrm>
            <a:off x="14249401" y="3284538"/>
            <a:ext cx="5864226" cy="1152524"/>
          </a:xfrm>
        </p:spPr>
        <p:txBody>
          <a:bodyPr/>
          <a:lstStyle/>
          <a:p>
            <a:r>
              <a:rPr lang="en-US" dirty="0"/>
              <a:t>Cluj-Napoca</a:t>
            </a:r>
            <a:r>
              <a:rPr lang="ru-RU" dirty="0"/>
              <a:t>,   09.2019</a:t>
            </a:r>
          </a:p>
        </p:txBody>
      </p:sp>
      <p:pic>
        <p:nvPicPr>
          <p:cNvPr id="2097183" name="Рисунок 8"/>
          <p:cNvPicPr>
            <a:picLocks noChangeAspect="1"/>
          </p:cNvPicPr>
          <p:nvPr/>
        </p:nvPicPr>
        <p:blipFill>
          <a:blip r:embed="rId2" cstate="print"/>
          <a:stretch>
            <a:fillRect/>
          </a:stretch>
        </p:blipFill>
        <p:spPr>
          <a:xfrm>
            <a:off x="932954" y="4545014"/>
            <a:ext cx="6179613" cy="2916000"/>
          </a:xfrm>
          <a:prstGeom prst="rect">
            <a:avLst/>
          </a:prstGeom>
        </p:spPr>
      </p:pic>
      <p:pic>
        <p:nvPicPr>
          <p:cNvPr id="2097184" name="Рисунок 9"/>
          <p:cNvPicPr>
            <a:picLocks noChangeAspect="1"/>
          </p:cNvPicPr>
          <p:nvPr/>
        </p:nvPicPr>
        <p:blipFill>
          <a:blip r:embed="rId3" cstate="print"/>
          <a:stretch>
            <a:fillRect/>
          </a:stretch>
        </p:blipFill>
        <p:spPr>
          <a:xfrm>
            <a:off x="7258657" y="6324000"/>
            <a:ext cx="6592000" cy="3708000"/>
          </a:xfrm>
          <a:prstGeom prst="rect">
            <a:avLst/>
          </a:prstGeom>
        </p:spPr>
      </p:pic>
      <p:pic>
        <p:nvPicPr>
          <p:cNvPr id="2097185" name="Рисунок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5894" y="8862214"/>
            <a:ext cx="5832000" cy="3888000"/>
          </a:xfrm>
          <a:prstGeom prst="rect">
            <a:avLst/>
          </a:prstGeom>
        </p:spPr>
      </p:pic>
      <p:pic>
        <p:nvPicPr>
          <p:cNvPr id="2097186" name="Рисунок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61514" y="4437062"/>
            <a:ext cx="5328000" cy="3996000"/>
          </a:xfrm>
          <a:prstGeom prst="rect">
            <a:avLst/>
          </a:prstGeom>
        </p:spPr>
      </p:pic>
      <p:pic>
        <p:nvPicPr>
          <p:cNvPr id="2097187"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15669" y="8718214"/>
            <a:ext cx="5242787" cy="3924000"/>
          </a:xfrm>
          <a:prstGeom prst="rect">
            <a:avLst/>
          </a:prstGeom>
        </p:spPr>
      </p:pic>
      <p:pic>
        <p:nvPicPr>
          <p:cNvPr id="2097188"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
            <a:ext cx="6035040" cy="1334764"/>
          </a:xfrm>
          <a:prstGeom prst="rect">
            <a:avLst/>
          </a:prstGeom>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1">
  <a:themeElements>
    <a:clrScheme name="New_Template1">
      <a:dk1>
        <a:srgbClr val="000000"/>
      </a:dk1>
      <a:lt1>
        <a:srgbClr val="FFFFFF"/>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Circe"/>
        <a:ea typeface="Circe"/>
        <a:cs typeface="Circe"/>
      </a:majorFont>
      <a:minorFont>
        <a:latin typeface="Circe"/>
        <a:ea typeface="Circe"/>
        <a:cs typeface="Circe"/>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600" b="0" i="0" u="none" strike="noStrike" cap="none" spc="0" normalizeH="0" baseline="0">
            <a:ln>
              <a:noFill/>
            </a:ln>
            <a:solidFill>
              <a:srgbClr val="000000"/>
            </a:solidFill>
            <a:effectLst/>
            <a:latin typeface="Circe Light"/>
            <a:ea typeface="Circe Light"/>
            <a:cs typeface="Circe Light"/>
            <a:sym typeface="Circe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5600" b="0" i="0" u="none" strike="noStrike" cap="none" spc="0" normalizeH="0" baseline="0">
            <a:ln>
              <a:noFill/>
            </a:ln>
            <a:solidFill>
              <a:srgbClr val="000000"/>
            </a:solidFill>
            <a:effectLst/>
            <a:latin typeface="Circe Light"/>
            <a:ea typeface="Circe Light"/>
            <a:cs typeface="Circe Light"/>
            <a:sym typeface="Circe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1361</Words>
  <Application>Microsoft Macintosh PowerPoint</Application>
  <PresentationFormat>Personalizzato</PresentationFormat>
  <Paragraphs>145</Paragraphs>
  <Slides>31</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31</vt:i4>
      </vt:variant>
    </vt:vector>
  </HeadingPairs>
  <TitlesOfParts>
    <vt:vector size="37" baseType="lpstr">
      <vt:lpstr>Arial</vt:lpstr>
      <vt:lpstr>Calibri</vt:lpstr>
      <vt:lpstr>Calibri Light</vt:lpstr>
      <vt:lpstr>Circe</vt:lpstr>
      <vt:lpstr>Tahoma</vt:lpstr>
      <vt:lpstr>Retrospect</vt:lpstr>
      <vt:lpstr>     SORINTEX  The first textile cluster in the Republic of Moldova  </vt:lpstr>
      <vt:lpstr>Cluster creation history «SORINTEX» </vt:lpstr>
      <vt:lpstr>Signing of the Protocol/Agreement on the establishment of a regional cluster in light industry "SORINTEX"</vt:lpstr>
      <vt:lpstr>            </vt:lpstr>
      <vt:lpstr>The purpose of creating the SORINTEX cluster</vt:lpstr>
      <vt:lpstr>Participation in the Romanian-Hungarian Oragea-Debrecen international conference on 20-22.11.2018.    </vt:lpstr>
      <vt:lpstr>Exchange of experience with other clusters.</vt:lpstr>
      <vt:lpstr>Promotion of the cluster at national and international level.</vt:lpstr>
      <vt:lpstr>International conferences of clusters in Bucharest and Cluj-Napoca, Romania.</vt:lpstr>
      <vt:lpstr>Moldovan-Russian Forum, 20.09.2019, Palace of the Republic, Chisinau.</vt:lpstr>
      <vt:lpstr>Elaboration of the development strategy of «Sorintex»</vt:lpstr>
      <vt:lpstr>Purchases of common equipment, required for associate members. TOTAL 40 000 euro.</vt:lpstr>
      <vt:lpstr>2. The strategic objective is to strengthen the cooperation between the members of the cluster.</vt:lpstr>
      <vt:lpstr>Team building activities and informal meetings of association members.</vt:lpstr>
      <vt:lpstr>The Techno Textil Hub Soroca business center - the Sorintex catalyst.</vt:lpstr>
      <vt:lpstr>3. The strategic objective - increasing the internationalization and export capacity of the cluster and its members..</vt:lpstr>
      <vt:lpstr>International matchmaking activities:</vt:lpstr>
      <vt:lpstr>Exhibition "PRODUCED BY SOROCA" Second Edition 2019</vt:lpstr>
      <vt:lpstr>Trainings, workshops, organized in TTH Soroca</vt:lpstr>
      <vt:lpstr>4. The strategic objective - strengthening the collaboration between industry and school in order to increase the quantity and quality of the workforce.</vt:lpstr>
      <vt:lpstr>Experience exchange activities :</vt:lpstr>
      <vt:lpstr>Online Video Conferences :</vt:lpstr>
      <vt:lpstr>Center of Excellence and Training in light industry.</vt:lpstr>
      <vt:lpstr>SORINTEX - mobilizer in the production of protective masks and coveralls in the fight against the consequences of COVID 19.</vt:lpstr>
      <vt:lpstr>The meeting with the President of the Republic of Moldova I. Dodon and the debate on the opportunities to support the light industry sector.</vt:lpstr>
      <vt:lpstr>Design and Construction Center within the Techno Textil Hub Soroca. </vt:lpstr>
      <vt:lpstr>Development of a website of the "Sorintex" Association www.sorintex.md</vt:lpstr>
      <vt:lpstr>Activities carried out </vt:lpstr>
      <vt:lpstr>Moving Plastics and machine industry towards Circularity. Plan-C project</vt:lpstr>
      <vt:lpstr>The member companies of the "Sorintex" Cluster are interested in establishing new long-term partnerships with other European clusters, fashion clothing companies, participating in international cooperation projects, implementing innovations and transferring modern technologies, they will also contribute to increasing the number of jobs and the supply of social capital for national small and medium-sized enterprises (SMEs)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SORINTEX  Primul cluster Textil din Republica Moldova</dc:title>
  <dc:creator>Valentina Lupulciuc</dc:creator>
  <cp:lastModifiedBy>Divulgando Srl</cp:lastModifiedBy>
  <cp:revision>16</cp:revision>
  <dcterms:created xsi:type="dcterms:W3CDTF">2024-08-05T06:55:00Z</dcterms:created>
  <dcterms:modified xsi:type="dcterms:W3CDTF">2024-09-30T15:45:33Z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0143515798D34833A47ECB69648BEEAA_13</vt:lpwstr>
  </property>
  <property fmtid="{D5CDD505-2E9C-101B-9397-08002B2CF9AE}" pid="3" name="KSOProductBuildVer">
    <vt:lpwstr>1033-12.2.0.17545</vt:lpwstr>
  </property>
</Properties>
</file>