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FC8"/>
    <a:srgbClr val="F2F2F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7"/>
    <p:restoredTop sz="96327"/>
  </p:normalViewPr>
  <p:slideViewPr>
    <p:cSldViewPr snapToGrid="0" snapToObjects="1" showGuides="1">
      <p:cViewPr varScale="1">
        <p:scale>
          <a:sx n="77" d="100"/>
          <a:sy n="77" d="100"/>
        </p:scale>
        <p:origin x="5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24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89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95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8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64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93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84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68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20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91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71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77704-1E4A-D74D-BF32-2F6A3CC7582A}" type="datetimeFigureOut">
              <a:rPr lang="it-IT" smtClean="0"/>
              <a:t>14/06/2024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FEED-E8ED-CF48-A6FE-093A926D530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6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e 6">
            <a:extLst>
              <a:ext uri="{FF2B5EF4-FFF2-40B4-BE49-F238E27FC236}">
                <a16:creationId xmlns:a16="http://schemas.microsoft.com/office/drawing/2014/main" id="{75B9E8B8-0A53-278B-FD45-2F25DB7D59AA}"/>
              </a:ext>
            </a:extLst>
          </p:cNvPr>
          <p:cNvSpPr/>
          <p:nvPr/>
        </p:nvSpPr>
        <p:spPr>
          <a:xfrm>
            <a:off x="7065339" y="-537303"/>
            <a:ext cx="1051906" cy="1051906"/>
          </a:xfrm>
          <a:prstGeom prst="ellipse">
            <a:avLst/>
          </a:prstGeom>
          <a:noFill/>
          <a:ln w="57150">
            <a:solidFill>
              <a:srgbClr val="148F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6C23B783-6614-28C5-F8C6-44AF4EEEC571}"/>
              </a:ext>
            </a:extLst>
          </p:cNvPr>
          <p:cNvSpPr/>
          <p:nvPr/>
        </p:nvSpPr>
        <p:spPr>
          <a:xfrm>
            <a:off x="8117245" y="277688"/>
            <a:ext cx="1909012" cy="190901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B2D6BA6E-3046-EC4E-7755-C9AA0921E1A2}"/>
              </a:ext>
            </a:extLst>
          </p:cNvPr>
          <p:cNvGrpSpPr/>
          <p:nvPr/>
        </p:nvGrpSpPr>
        <p:grpSpPr>
          <a:xfrm rot="5400000">
            <a:off x="7184061" y="4337973"/>
            <a:ext cx="1866367" cy="1287413"/>
            <a:chOff x="4160997" y="1866896"/>
            <a:chExt cx="1036732" cy="715134"/>
          </a:xfrm>
        </p:grpSpPr>
        <p:grpSp>
          <p:nvGrpSpPr>
            <p:cNvPr id="11" name="Gruppo 10">
              <a:extLst>
                <a:ext uri="{FF2B5EF4-FFF2-40B4-BE49-F238E27FC236}">
                  <a16:creationId xmlns:a16="http://schemas.microsoft.com/office/drawing/2014/main" id="{0F1C2B68-D291-FAA5-C333-BA5388AEB26E}"/>
                </a:ext>
              </a:extLst>
            </p:cNvPr>
            <p:cNvGrpSpPr/>
            <p:nvPr/>
          </p:nvGrpSpPr>
          <p:grpSpPr>
            <a:xfrm>
              <a:off x="4165757" y="1866896"/>
              <a:ext cx="1031972" cy="135810"/>
              <a:chOff x="4165757" y="1866896"/>
              <a:chExt cx="1031972" cy="135810"/>
            </a:xfrm>
          </p:grpSpPr>
          <p:sp>
            <p:nvSpPr>
              <p:cNvPr id="35" name="Ovale 34">
                <a:extLst>
                  <a:ext uri="{FF2B5EF4-FFF2-40B4-BE49-F238E27FC236}">
                    <a16:creationId xmlns:a16="http://schemas.microsoft.com/office/drawing/2014/main" id="{E0881F09-E864-B7B8-4EEC-97C6A0E0C5FA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6" name="Ovale 35">
                <a:extLst>
                  <a:ext uri="{FF2B5EF4-FFF2-40B4-BE49-F238E27FC236}">
                    <a16:creationId xmlns:a16="http://schemas.microsoft.com/office/drawing/2014/main" id="{7B86E33C-3B59-6FDC-1D16-B38E51DBE132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" name="Ovale 36">
                <a:extLst>
                  <a:ext uri="{FF2B5EF4-FFF2-40B4-BE49-F238E27FC236}">
                    <a16:creationId xmlns:a16="http://schemas.microsoft.com/office/drawing/2014/main" id="{99F967ED-FC7A-4BF4-E9F5-04DA5E111E23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" name="Ovale 37">
                <a:extLst>
                  <a:ext uri="{FF2B5EF4-FFF2-40B4-BE49-F238E27FC236}">
                    <a16:creationId xmlns:a16="http://schemas.microsoft.com/office/drawing/2014/main" id="{055CB818-3AE9-7A60-DC80-85CA888A8E80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" name="Ovale 38">
                <a:extLst>
                  <a:ext uri="{FF2B5EF4-FFF2-40B4-BE49-F238E27FC236}">
                    <a16:creationId xmlns:a16="http://schemas.microsoft.com/office/drawing/2014/main" id="{6D13591E-BE0D-F96E-9EB8-9E702B2CFDB0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0" name="Ovale 39">
                <a:extLst>
                  <a:ext uri="{FF2B5EF4-FFF2-40B4-BE49-F238E27FC236}">
                    <a16:creationId xmlns:a16="http://schemas.microsoft.com/office/drawing/2014/main" id="{D44A6796-1E4C-3875-DBA6-44FE6980057F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2" name="Gruppo 11">
              <a:extLst>
                <a:ext uri="{FF2B5EF4-FFF2-40B4-BE49-F238E27FC236}">
                  <a16:creationId xmlns:a16="http://schemas.microsoft.com/office/drawing/2014/main" id="{A8065D85-C3D1-79B3-EA3C-9AD1A5707D03}"/>
                </a:ext>
              </a:extLst>
            </p:cNvPr>
            <p:cNvGrpSpPr/>
            <p:nvPr/>
          </p:nvGrpSpPr>
          <p:grpSpPr>
            <a:xfrm>
              <a:off x="4165757" y="2060004"/>
              <a:ext cx="1031972" cy="135810"/>
              <a:chOff x="4165757" y="1866896"/>
              <a:chExt cx="1031972" cy="135810"/>
            </a:xfrm>
          </p:grpSpPr>
          <p:sp>
            <p:nvSpPr>
              <p:cNvPr id="29" name="Ovale 28">
                <a:extLst>
                  <a:ext uri="{FF2B5EF4-FFF2-40B4-BE49-F238E27FC236}">
                    <a16:creationId xmlns:a16="http://schemas.microsoft.com/office/drawing/2014/main" id="{676908BE-8B9F-2693-643D-9C2C9C7C937B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0" name="Ovale 29">
                <a:extLst>
                  <a:ext uri="{FF2B5EF4-FFF2-40B4-BE49-F238E27FC236}">
                    <a16:creationId xmlns:a16="http://schemas.microsoft.com/office/drawing/2014/main" id="{DA2B041E-2064-775D-AAC8-748579E13789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1" name="Ovale 30">
                <a:extLst>
                  <a:ext uri="{FF2B5EF4-FFF2-40B4-BE49-F238E27FC236}">
                    <a16:creationId xmlns:a16="http://schemas.microsoft.com/office/drawing/2014/main" id="{C27F5438-36AC-5A0F-FAC9-E01DDD72DC86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2" name="Ovale 31">
                <a:extLst>
                  <a:ext uri="{FF2B5EF4-FFF2-40B4-BE49-F238E27FC236}">
                    <a16:creationId xmlns:a16="http://schemas.microsoft.com/office/drawing/2014/main" id="{ADDB3D7E-8352-B692-A307-85E74D8D010A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3" name="Ovale 32">
                <a:extLst>
                  <a:ext uri="{FF2B5EF4-FFF2-40B4-BE49-F238E27FC236}">
                    <a16:creationId xmlns:a16="http://schemas.microsoft.com/office/drawing/2014/main" id="{DEF125BA-4742-9A0A-59CF-FB04D9EB5338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4" name="Ovale 33">
                <a:extLst>
                  <a:ext uri="{FF2B5EF4-FFF2-40B4-BE49-F238E27FC236}">
                    <a16:creationId xmlns:a16="http://schemas.microsoft.com/office/drawing/2014/main" id="{74782FEC-0DB4-9B25-D577-C23B7A13531E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08ADB7B0-E5D8-4EAF-F322-6203DB88D734}"/>
                </a:ext>
              </a:extLst>
            </p:cNvPr>
            <p:cNvGrpSpPr/>
            <p:nvPr/>
          </p:nvGrpSpPr>
          <p:grpSpPr>
            <a:xfrm>
              <a:off x="4160997" y="2253112"/>
              <a:ext cx="1031972" cy="135810"/>
              <a:chOff x="4165757" y="1866896"/>
              <a:chExt cx="1031972" cy="135810"/>
            </a:xfrm>
          </p:grpSpPr>
          <p:sp>
            <p:nvSpPr>
              <p:cNvPr id="23" name="Ovale 22">
                <a:extLst>
                  <a:ext uri="{FF2B5EF4-FFF2-40B4-BE49-F238E27FC236}">
                    <a16:creationId xmlns:a16="http://schemas.microsoft.com/office/drawing/2014/main" id="{2470C272-3953-EAA5-3D4D-AAECC8611890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4" name="Ovale 23">
                <a:extLst>
                  <a:ext uri="{FF2B5EF4-FFF2-40B4-BE49-F238E27FC236}">
                    <a16:creationId xmlns:a16="http://schemas.microsoft.com/office/drawing/2014/main" id="{3F010739-BD89-22AA-09EE-BEECD89F31D5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5" name="Ovale 24">
                <a:extLst>
                  <a:ext uri="{FF2B5EF4-FFF2-40B4-BE49-F238E27FC236}">
                    <a16:creationId xmlns:a16="http://schemas.microsoft.com/office/drawing/2014/main" id="{F2E55585-B04A-FA85-D337-DA9DE2A17287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" name="Ovale 25">
                <a:extLst>
                  <a:ext uri="{FF2B5EF4-FFF2-40B4-BE49-F238E27FC236}">
                    <a16:creationId xmlns:a16="http://schemas.microsoft.com/office/drawing/2014/main" id="{35B27BF0-3B3A-2723-D6B4-EEC1B336C8D0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" name="Ovale 26">
                <a:extLst>
                  <a:ext uri="{FF2B5EF4-FFF2-40B4-BE49-F238E27FC236}">
                    <a16:creationId xmlns:a16="http://schemas.microsoft.com/office/drawing/2014/main" id="{E091FCCD-8238-27D1-57A3-2FBCAF3BA68E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" name="Ovale 27">
                <a:extLst>
                  <a:ext uri="{FF2B5EF4-FFF2-40B4-BE49-F238E27FC236}">
                    <a16:creationId xmlns:a16="http://schemas.microsoft.com/office/drawing/2014/main" id="{C507C58C-DA2E-4848-B9FB-91DFB3B8D8EE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6" name="Gruppo 15">
              <a:extLst>
                <a:ext uri="{FF2B5EF4-FFF2-40B4-BE49-F238E27FC236}">
                  <a16:creationId xmlns:a16="http://schemas.microsoft.com/office/drawing/2014/main" id="{03A68913-5EFD-0817-B758-103BCA0DAB06}"/>
                </a:ext>
              </a:extLst>
            </p:cNvPr>
            <p:cNvGrpSpPr/>
            <p:nvPr/>
          </p:nvGrpSpPr>
          <p:grpSpPr>
            <a:xfrm>
              <a:off x="4160997" y="2446220"/>
              <a:ext cx="1031972" cy="135810"/>
              <a:chOff x="4165757" y="1866896"/>
              <a:chExt cx="1031972" cy="135810"/>
            </a:xfrm>
          </p:grpSpPr>
          <p:sp>
            <p:nvSpPr>
              <p:cNvPr id="17" name="Ovale 16">
                <a:extLst>
                  <a:ext uri="{FF2B5EF4-FFF2-40B4-BE49-F238E27FC236}">
                    <a16:creationId xmlns:a16="http://schemas.microsoft.com/office/drawing/2014/main" id="{598C4484-2C2C-EC64-33A6-FF98B80C5198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" name="Ovale 17">
                <a:extLst>
                  <a:ext uri="{FF2B5EF4-FFF2-40B4-BE49-F238E27FC236}">
                    <a16:creationId xmlns:a16="http://schemas.microsoft.com/office/drawing/2014/main" id="{A88E0C6C-BB57-B13B-4269-FB80D054AE4D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" name="Ovale 18">
                <a:extLst>
                  <a:ext uri="{FF2B5EF4-FFF2-40B4-BE49-F238E27FC236}">
                    <a16:creationId xmlns:a16="http://schemas.microsoft.com/office/drawing/2014/main" id="{EB2F2C9F-0516-1691-E09D-1FEF1E16D891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" name="Ovale 19">
                <a:extLst>
                  <a:ext uri="{FF2B5EF4-FFF2-40B4-BE49-F238E27FC236}">
                    <a16:creationId xmlns:a16="http://schemas.microsoft.com/office/drawing/2014/main" id="{13300BA2-365A-B58C-A1A8-EB4F6FDF69DE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1" name="Ovale 20">
                <a:extLst>
                  <a:ext uri="{FF2B5EF4-FFF2-40B4-BE49-F238E27FC236}">
                    <a16:creationId xmlns:a16="http://schemas.microsoft.com/office/drawing/2014/main" id="{34277A3F-FF84-07C3-B22E-74CB718C4470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2" name="Ovale 21">
                <a:extLst>
                  <a:ext uri="{FF2B5EF4-FFF2-40B4-BE49-F238E27FC236}">
                    <a16:creationId xmlns:a16="http://schemas.microsoft.com/office/drawing/2014/main" id="{3CCC6AE7-0709-58DA-DA80-435119259BF5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AC25CDE1-A671-49F9-9411-68BEEB9361BE}"/>
              </a:ext>
            </a:extLst>
          </p:cNvPr>
          <p:cNvSpPr/>
          <p:nvPr/>
        </p:nvSpPr>
        <p:spPr>
          <a:xfrm>
            <a:off x="1580424" y="355619"/>
            <a:ext cx="54608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b="1" dirty="0">
                <a:solidFill>
                  <a:srgbClr val="148FC8"/>
                </a:solidFill>
                <a:latin typeface="Montserrat" pitchFamily="2" charset="77"/>
              </a:rPr>
              <a:t>Trusted by Big Science on and beyond Earth - Open source tool kit for SCADA systems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90A4368-E3C6-47EF-B9A9-EAD93E0B2B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447" y="2904677"/>
            <a:ext cx="3853623" cy="790637"/>
          </a:xfrm>
          <a:prstGeom prst="rect">
            <a:avLst/>
          </a:prstGeom>
        </p:spPr>
      </p:pic>
      <p:sp>
        <p:nvSpPr>
          <p:cNvPr id="46" name="1 Marcador de texto">
            <a:extLst>
              <a:ext uri="{FF2B5EF4-FFF2-40B4-BE49-F238E27FC236}">
                <a16:creationId xmlns:a16="http://schemas.microsoft.com/office/drawing/2014/main" id="{1851EAAF-94B9-4714-885F-97614573001E}"/>
              </a:ext>
            </a:extLst>
          </p:cNvPr>
          <p:cNvSpPr txBox="1">
            <a:spLocks/>
          </p:cNvSpPr>
          <p:nvPr/>
        </p:nvSpPr>
        <p:spPr>
          <a:xfrm>
            <a:off x="386702" y="1354126"/>
            <a:ext cx="4287315" cy="2368248"/>
          </a:xfrm>
          <a:prstGeom prst="rect">
            <a:avLst/>
          </a:prstGeom>
          <a:solidFill>
            <a:srgbClr val="D0D8E8"/>
          </a:solidFill>
          <a:effectLst>
            <a:softEdge rad="31750"/>
          </a:effec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76B543"/>
                </a:solidFill>
              </a:rPr>
              <a:t>Tango Controls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a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free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reliable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open source device-oriented controls 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toolkit for controlling any kind of hardware or software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building SCADA systems.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76B543"/>
                </a:solidFill>
              </a:rPr>
              <a:t>Tango Controls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operating system independent and supports C++, Java and Python for all the components.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Download and play….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C7E43CE-9C4F-4722-B037-068603D862E9}"/>
              </a:ext>
            </a:extLst>
          </p:cNvPr>
          <p:cNvSpPr/>
          <p:nvPr/>
        </p:nvSpPr>
        <p:spPr>
          <a:xfrm>
            <a:off x="1263539" y="3923650"/>
            <a:ext cx="2533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/>
              <a:t>www.tango-controls.org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F2652-68B3-4103-A8A1-2CF22376D7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2820" y="1384833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078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69</Words>
  <Application>Microsoft Office PowerPoint</Application>
  <PresentationFormat>On-screen Show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di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Divulgando Srl</dc:creator>
  <cp:lastModifiedBy>MITCHELL Edward</cp:lastModifiedBy>
  <cp:revision>95</cp:revision>
  <dcterms:created xsi:type="dcterms:W3CDTF">2023-08-24T14:02:40Z</dcterms:created>
  <dcterms:modified xsi:type="dcterms:W3CDTF">2024-06-14T12:13:54Z</dcterms:modified>
</cp:coreProperties>
</file>